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1" r:id="rId11"/>
    <p:sldId id="290" r:id="rId12"/>
    <p:sldId id="288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25043E-EED9-49E3-A00E-BADACD135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4" y="0"/>
            <a:ext cx="1218197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82" y="1122363"/>
            <a:ext cx="6665154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682" y="364537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64B3DE-8680-48DE-AE1E-22E7CBB6EC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" y="0"/>
            <a:ext cx="12181968" cy="68579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941" y="322169"/>
            <a:ext cx="10515600" cy="1181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941" y="17542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8A62-138A-4536-A129-FE5317EF89D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stock-illustration-prisoner-behind-bars-illustration-featuring-sad-cartoon-standing-eps-file-available-you-can-find-other-illustrations-featuring-image4726711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757" y="2626638"/>
            <a:ext cx="9944323" cy="116545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+mn-lt"/>
                <a:ea typeface="Roboto" panose="020F0502020204030204" pitchFamily="2" charset="0"/>
              </a:rPr>
              <a:t>KESELAMATAN DAN KESIHATAN PEKERJAAN (KKP)</a:t>
            </a:r>
            <a:endParaRPr lang="en-US" dirty="0">
              <a:solidFill>
                <a:srgbClr val="002060"/>
              </a:solidFill>
              <a:latin typeface="+mn-lt"/>
              <a:ea typeface="Roboto" panose="020F05020202040302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562" y="5619094"/>
            <a:ext cx="6904799" cy="71808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Pejabat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Persekitaran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Keselamatan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dan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Kesihatan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Pekerjaan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(OSHE)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Universiti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Tun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Hussein 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Onn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Roboto" panose="02000000000000000000" pitchFamily="2" charset="0"/>
              </a:rPr>
              <a:t> Malaysia</a:t>
            </a:r>
            <a:endParaRPr lang="en-US" sz="1800" b="1" dirty="0">
              <a:solidFill>
                <a:srgbClr val="002060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6"/>
          <a:stretch/>
        </p:blipFill>
        <p:spPr>
          <a:xfrm>
            <a:off x="9452081" y="4725290"/>
            <a:ext cx="2363999" cy="7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0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orker falling from ladder. Workplace accident o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245" l="513" r="100000">
                        <a14:foregroundMark x1="74231" y1="42014" x2="74231" y2="42014"/>
                        <a14:foregroundMark x1="61667" y1="42014" x2="61667" y2="42014"/>
                        <a14:foregroundMark x1="22821" y1="13741" x2="22821" y2="13741"/>
                        <a14:foregroundMark x1="27692" y1="3381" x2="27692" y2="3381"/>
                        <a14:foregroundMark x1="68462" y1="43094" x2="68462" y2="43094"/>
                        <a14:foregroundMark x1="89744" y1="43094" x2="89744" y2="43094"/>
                        <a14:foregroundMark x1="87821" y1="74101" x2="87821" y2="74101"/>
                        <a14:foregroundMark x1="6410" y1="18058" x2="6410" y2="18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3812531" y="3784994"/>
            <a:ext cx="1702850" cy="28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385" y1="77538" x2="67385" y2="77538"/>
                        <a14:foregroundMark x1="65692" y1="66000" x2="65692" y2="66000"/>
                        <a14:foregroundMark x1="68154" y1="57692" x2="68154" y2="57692"/>
                        <a14:foregroundMark x1="46615" y1="80000" x2="46615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98" y="3552106"/>
            <a:ext cx="3040056" cy="3040056"/>
          </a:xfrm>
          <a:prstGeom prst="rect">
            <a:avLst/>
          </a:prstGeom>
        </p:spPr>
      </p:pic>
      <p:pic>
        <p:nvPicPr>
          <p:cNvPr id="13" name="Picture 4" descr="cartoon vector 22868080 Vector Art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54" y="3194200"/>
            <a:ext cx="3780828" cy="339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6228B3D-922C-ED37-91CE-AF261207E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225" y="1632492"/>
            <a:ext cx="11099886" cy="118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latin typeface="+mn-lt"/>
                <a:cs typeface="Roboto" panose="02000000000000000000" pitchFamily="2" charset="0"/>
              </a:rPr>
              <a:t>KEPERLUAN PEMBERITAHUAN </a:t>
            </a:r>
            <a:r>
              <a:rPr lang="en-US" sz="4000" b="1" dirty="0">
                <a:solidFill>
                  <a:srgbClr val="002060"/>
                </a:solidFill>
                <a:latin typeface="+mn-lt"/>
                <a:cs typeface="Roboto" panose="02000000000000000000" pitchFamily="2" charset="0"/>
              </a:rPr>
              <a:t>KEMALANGAN, KEJADIAN BERBAHAYA, KERACUNAN PEKERJAAN DAN PENYAKIT 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Roboto" panose="02000000000000000000" pitchFamily="2" charset="0"/>
              </a:rPr>
              <a:t>PEKERJAAN (NADOPOD) </a:t>
            </a:r>
            <a:endParaRPr lang="en-US" sz="4000" i="1" dirty="0">
              <a:solidFill>
                <a:srgbClr val="002060"/>
              </a:solidFill>
              <a:latin typeface="+mn-lt"/>
              <a:cs typeface="Roboto" panose="02000000000000000000" pitchFamily="2" charset="0"/>
            </a:endParaRPr>
          </a:p>
        </p:txBody>
      </p:sp>
      <p:pic>
        <p:nvPicPr>
          <p:cNvPr id="9" name="Picture 10" descr="Accident Cartoon Images – Browse 34,984 Stock Photos, Vectors, and Video |  Adobe 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63" y="4403926"/>
            <a:ext cx="2789871" cy="15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3225" y="3124662"/>
            <a:ext cx="8121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i="1" dirty="0">
                <a:solidFill>
                  <a:srgbClr val="0070C0"/>
                </a:solidFill>
                <a:latin typeface="DejaVuSans_2t_2"/>
              </a:rPr>
              <a:t>Notification of </a:t>
            </a:r>
            <a:r>
              <a:rPr lang="en-MY" b="1" i="1" dirty="0" smtClean="0">
                <a:solidFill>
                  <a:srgbClr val="0070C0"/>
                </a:solidFill>
                <a:latin typeface="DejaVuSans_2t_2"/>
              </a:rPr>
              <a:t> Accident</a:t>
            </a:r>
            <a:r>
              <a:rPr lang="en-MY" b="1" i="1" dirty="0">
                <a:solidFill>
                  <a:srgbClr val="0070C0"/>
                </a:solidFill>
                <a:latin typeface="DejaVuSans_2t_2"/>
              </a:rPr>
              <a:t>, </a:t>
            </a:r>
            <a:r>
              <a:rPr lang="en-MY" b="1" i="1" dirty="0" smtClean="0">
                <a:solidFill>
                  <a:srgbClr val="0070C0"/>
                </a:solidFill>
                <a:latin typeface="DejaVuSans_2t_2"/>
              </a:rPr>
              <a:t>Dangerous Occurrence, Occupational </a:t>
            </a:r>
            <a:r>
              <a:rPr lang="en-MY" b="1" i="1" dirty="0">
                <a:solidFill>
                  <a:srgbClr val="0070C0"/>
                </a:solidFill>
                <a:latin typeface="DejaVuSans_2t_2"/>
              </a:rPr>
              <a:t>Poisoning </a:t>
            </a:r>
            <a:r>
              <a:rPr lang="en-MY" b="1" i="1" dirty="0" smtClean="0">
                <a:solidFill>
                  <a:srgbClr val="0070C0"/>
                </a:solidFill>
                <a:latin typeface="DejaVuSans_2t_2"/>
              </a:rPr>
              <a:t>and Occupational </a:t>
            </a:r>
            <a:r>
              <a:rPr lang="en-MY" b="1" i="1" dirty="0">
                <a:solidFill>
                  <a:srgbClr val="0070C0"/>
                </a:solidFill>
                <a:latin typeface="DejaVuSans_2t_2"/>
              </a:rPr>
              <a:t>Disease </a:t>
            </a:r>
          </a:p>
        </p:txBody>
      </p:sp>
    </p:spTree>
    <p:extLst>
      <p:ext uri="{BB962C8B-B14F-4D97-AF65-F5344CB8AC3E}">
        <p14:creationId xmlns:p14="http://schemas.microsoft.com/office/powerpoint/2010/main" val="300918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99316B4-6F1A-CD6E-3154-1AC881D52DE1}"/>
              </a:ext>
            </a:extLst>
          </p:cNvPr>
          <p:cNvSpPr txBox="1"/>
          <p:nvPr/>
        </p:nvSpPr>
        <p:spPr>
          <a:xfrm>
            <a:off x="479611" y="2006729"/>
            <a:ext cx="1116554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b="1" dirty="0" err="1" smtClean="0">
                <a:solidFill>
                  <a:srgbClr val="0070C0"/>
                </a:solidFill>
              </a:rPr>
              <a:t>Seksyen</a:t>
            </a:r>
            <a:r>
              <a:rPr lang="en-MY" sz="2800" b="1" dirty="0" smtClean="0">
                <a:solidFill>
                  <a:srgbClr val="0070C0"/>
                </a:solidFill>
              </a:rPr>
              <a:t> 32, AKKP 1994- </a:t>
            </a:r>
            <a:r>
              <a:rPr lang="en-MY" sz="2000" dirty="0"/>
              <a:t>32. (1) </a:t>
            </a:r>
            <a:r>
              <a:rPr lang="en-MY" sz="2000" dirty="0" err="1"/>
              <a:t>Seseorang</a:t>
            </a:r>
            <a:r>
              <a:rPr lang="en-MY" sz="2000" dirty="0"/>
              <a:t> </a:t>
            </a:r>
            <a:r>
              <a:rPr lang="en-MY" sz="2000" dirty="0" err="1"/>
              <a:t>majikan</a:t>
            </a:r>
            <a:r>
              <a:rPr lang="en-MY" sz="2000" dirty="0"/>
              <a:t> </a:t>
            </a:r>
            <a:r>
              <a:rPr lang="en-MY" sz="2000" dirty="0" err="1"/>
              <a:t>hendaklah</a:t>
            </a:r>
            <a:r>
              <a:rPr lang="en-MY" sz="2000" dirty="0"/>
              <a:t> </a:t>
            </a:r>
            <a:r>
              <a:rPr lang="en-MY" sz="2000" dirty="0" err="1"/>
              <a:t>memberitahu</a:t>
            </a:r>
            <a:r>
              <a:rPr lang="en-MY" sz="2000" dirty="0"/>
              <a:t> </a:t>
            </a:r>
            <a:r>
              <a:rPr lang="en-MY" sz="2000" dirty="0" err="1"/>
              <a:t>pejabat</a:t>
            </a:r>
            <a:r>
              <a:rPr lang="en-MY" sz="2000" dirty="0"/>
              <a:t> </a:t>
            </a:r>
            <a:r>
              <a:rPr lang="en-MY" sz="2000" dirty="0" err="1"/>
              <a:t>keselamatan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kesihatan</a:t>
            </a:r>
            <a:r>
              <a:rPr lang="en-MY" sz="2000" dirty="0"/>
              <a:t> </a:t>
            </a:r>
            <a:r>
              <a:rPr lang="en-MY" sz="2000" dirty="0" err="1"/>
              <a:t>pekerjaan</a:t>
            </a:r>
            <a:r>
              <a:rPr lang="en-MY" sz="2000" dirty="0"/>
              <a:t> yang </a:t>
            </a:r>
            <a:r>
              <a:rPr lang="en-MY" sz="2000" dirty="0" err="1"/>
              <a:t>terdekat</a:t>
            </a:r>
            <a:r>
              <a:rPr lang="en-MY" sz="2000" dirty="0"/>
              <a:t> </a:t>
            </a:r>
            <a:r>
              <a:rPr lang="en-MY" sz="2000" dirty="0" err="1"/>
              <a:t>mengenai</a:t>
            </a:r>
            <a:r>
              <a:rPr lang="en-MY" sz="2000" dirty="0"/>
              <a:t> </a:t>
            </a:r>
            <a:r>
              <a:rPr lang="en-MY" sz="2000" dirty="0" err="1"/>
              <a:t>apa-apa</a:t>
            </a:r>
            <a:r>
              <a:rPr lang="en-MY" sz="2000" dirty="0"/>
              <a:t> </a:t>
            </a:r>
            <a:r>
              <a:rPr lang="en-MY" sz="2000" dirty="0" err="1"/>
              <a:t>kemalangan</a:t>
            </a:r>
            <a:r>
              <a:rPr lang="en-MY" sz="2000" dirty="0"/>
              <a:t>, </a:t>
            </a:r>
            <a:r>
              <a:rPr lang="en-MY" sz="2000" dirty="0" err="1"/>
              <a:t>kejadian</a:t>
            </a:r>
            <a:r>
              <a:rPr lang="en-MY" sz="2000" dirty="0"/>
              <a:t> </a:t>
            </a:r>
            <a:r>
              <a:rPr lang="en-MY" sz="2000" dirty="0" err="1"/>
              <a:t>berbahaya</a:t>
            </a:r>
            <a:r>
              <a:rPr lang="en-MY" sz="2000" dirty="0"/>
              <a:t>, </a:t>
            </a:r>
            <a:r>
              <a:rPr lang="en-MY" sz="2000" dirty="0" err="1"/>
              <a:t>keracunan</a:t>
            </a:r>
            <a:r>
              <a:rPr lang="en-MY" sz="2000" dirty="0"/>
              <a:t> </a:t>
            </a:r>
            <a:r>
              <a:rPr lang="en-MY" sz="2000" dirty="0" err="1"/>
              <a:t>pekerjaan</a:t>
            </a:r>
            <a:r>
              <a:rPr lang="en-MY" sz="2000" dirty="0"/>
              <a:t>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penyakit</a:t>
            </a:r>
            <a:r>
              <a:rPr lang="en-MY" sz="2000" dirty="0"/>
              <a:t> </a:t>
            </a:r>
            <a:r>
              <a:rPr lang="en-MY" sz="2000" dirty="0" err="1"/>
              <a:t>pekerjaan</a:t>
            </a:r>
            <a:r>
              <a:rPr lang="en-MY" sz="2000" dirty="0"/>
              <a:t> yang </a:t>
            </a:r>
            <a:r>
              <a:rPr lang="en-MY" sz="2000" dirty="0" err="1"/>
              <a:t>telah</a:t>
            </a:r>
            <a:r>
              <a:rPr lang="en-MY" sz="2000" dirty="0"/>
              <a:t> </a:t>
            </a:r>
            <a:r>
              <a:rPr lang="en-MY" sz="2000" dirty="0" err="1"/>
              <a:t>terjadi</a:t>
            </a:r>
            <a:r>
              <a:rPr lang="en-MY" sz="2000" dirty="0"/>
              <a:t>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mungkin</a:t>
            </a:r>
            <a:r>
              <a:rPr lang="en-MY" sz="2000" dirty="0"/>
              <a:t> </a:t>
            </a:r>
            <a:r>
              <a:rPr lang="en-MY" sz="2000" dirty="0" err="1"/>
              <a:t>akan</a:t>
            </a:r>
            <a:r>
              <a:rPr lang="en-MY" sz="2000" dirty="0"/>
              <a:t> </a:t>
            </a:r>
            <a:r>
              <a:rPr lang="en-MY" sz="2000" dirty="0" err="1"/>
              <a:t>terjadi</a:t>
            </a:r>
            <a:r>
              <a:rPr lang="en-MY" sz="2000" dirty="0"/>
              <a:t> di </a:t>
            </a:r>
            <a:r>
              <a:rPr lang="en-MY" sz="2000" dirty="0" err="1"/>
              <a:t>tempat</a:t>
            </a:r>
            <a:r>
              <a:rPr lang="en-MY" sz="2000" dirty="0"/>
              <a:t> </a:t>
            </a:r>
            <a:r>
              <a:rPr lang="en-MY" sz="2000" dirty="0" err="1"/>
              <a:t>kerja</a:t>
            </a:r>
            <a:r>
              <a:rPr lang="en-MY" sz="2000" dirty="0"/>
              <a:t>.</a:t>
            </a:r>
          </a:p>
          <a:p>
            <a:endParaRPr lang="en-MY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9316B4-6F1A-CD6E-3154-1AC881D52DE1}"/>
              </a:ext>
            </a:extLst>
          </p:cNvPr>
          <p:cNvSpPr txBox="1"/>
          <p:nvPr/>
        </p:nvSpPr>
        <p:spPr>
          <a:xfrm>
            <a:off x="479611" y="3797461"/>
            <a:ext cx="107890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2800" b="1" dirty="0" err="1">
                <a:solidFill>
                  <a:srgbClr val="0070C0"/>
                </a:solidFill>
              </a:rPr>
              <a:t>Peraturan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Keselamatan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dan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Kesihatan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Pekerjaan</a:t>
            </a:r>
            <a:r>
              <a:rPr lang="en-MY" sz="2800" b="1" dirty="0">
                <a:solidFill>
                  <a:srgbClr val="0070C0"/>
                </a:solidFill>
              </a:rPr>
              <a:t> (</a:t>
            </a:r>
            <a:r>
              <a:rPr lang="en-MY" sz="2800" b="1" dirty="0" err="1">
                <a:solidFill>
                  <a:srgbClr val="0070C0"/>
                </a:solidFill>
              </a:rPr>
              <a:t>Pemberitahuan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Mengenai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Kemalangan</a:t>
            </a:r>
            <a:r>
              <a:rPr lang="en-MY" sz="2800" b="1" dirty="0">
                <a:solidFill>
                  <a:srgbClr val="0070C0"/>
                </a:solidFill>
              </a:rPr>
              <a:t>, </a:t>
            </a:r>
            <a:r>
              <a:rPr lang="en-MY" sz="2800" b="1" dirty="0" err="1">
                <a:solidFill>
                  <a:srgbClr val="0070C0"/>
                </a:solidFill>
              </a:rPr>
              <a:t>Kejadian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Berbahaya</a:t>
            </a:r>
            <a:r>
              <a:rPr lang="en-MY" sz="2800" b="1" dirty="0">
                <a:solidFill>
                  <a:srgbClr val="0070C0"/>
                </a:solidFill>
              </a:rPr>
              <a:t>, </a:t>
            </a:r>
            <a:r>
              <a:rPr lang="en-MY" sz="2800" b="1" dirty="0" err="1">
                <a:solidFill>
                  <a:srgbClr val="0070C0"/>
                </a:solidFill>
              </a:rPr>
              <a:t>Keracunan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Pekerjaan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dan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Penyakit</a:t>
            </a:r>
            <a:r>
              <a:rPr lang="en-MY" sz="2800" b="1" dirty="0">
                <a:solidFill>
                  <a:srgbClr val="0070C0"/>
                </a:solidFill>
              </a:rPr>
              <a:t> </a:t>
            </a:r>
            <a:r>
              <a:rPr lang="en-MY" sz="2800" b="1" dirty="0" err="1">
                <a:solidFill>
                  <a:srgbClr val="0070C0"/>
                </a:solidFill>
              </a:rPr>
              <a:t>Pekerjaan</a:t>
            </a:r>
            <a:r>
              <a:rPr lang="en-MY" sz="2800" b="1" dirty="0">
                <a:solidFill>
                  <a:srgbClr val="0070C0"/>
                </a:solidFill>
              </a:rPr>
              <a:t>) 2004</a:t>
            </a:r>
            <a:endParaRPr lang="en-MY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893" y="1072211"/>
            <a:ext cx="10950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3200" b="1" dirty="0">
                <a:solidFill>
                  <a:srgbClr val="002060"/>
                </a:solidFill>
                <a:latin typeface="LiberationSans_1__5"/>
                <a:ea typeface="inherit"/>
              </a:rPr>
              <a:t>PERUNTUKAN MENGENAI KEPERLUAN </a:t>
            </a:r>
            <a:r>
              <a:rPr lang="ms-MY" sz="3200" b="1" dirty="0" smtClean="0">
                <a:solidFill>
                  <a:srgbClr val="002060"/>
                </a:solidFill>
                <a:latin typeface="LiberationSans_1__5"/>
                <a:ea typeface="inherit"/>
              </a:rPr>
              <a:t>PELAPORAN</a:t>
            </a:r>
            <a:r>
              <a:rPr lang="ms-MY" sz="3200" b="1" dirty="0" smtClean="0">
                <a:solidFill>
                  <a:srgbClr val="002060"/>
                </a:solidFill>
                <a:latin typeface="LiberationSans_1__5"/>
              </a:rPr>
              <a:t> </a:t>
            </a:r>
            <a:endParaRPr lang="en-MY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4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6228B3D-922C-ED37-91CE-AF261207E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02" y="527867"/>
            <a:ext cx="11099886" cy="118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+mn-lt"/>
                <a:cs typeface="Roboto" panose="02000000000000000000" pitchFamily="2" charset="0"/>
              </a:rPr>
              <a:t>APA YANG PERLU DILAKUKAN JIKA BERLAKU KEMALANGAN DI TEMPAT KERJA?</a:t>
            </a:r>
            <a:endParaRPr lang="en-US" sz="3600" i="1" dirty="0">
              <a:solidFill>
                <a:srgbClr val="002060"/>
              </a:solidFill>
              <a:latin typeface="+mn-lt"/>
              <a:cs typeface="Roboto" panose="02000000000000000000" pitchFamily="2" charset="0"/>
            </a:endParaRPr>
          </a:p>
        </p:txBody>
      </p:sp>
      <p:pic>
        <p:nvPicPr>
          <p:cNvPr id="6" name="Picture 2" descr="Pemeriksaan Keselamatan &amp; Kesihatan Pekerjaan - SafetyCul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93" y="1775872"/>
            <a:ext cx="1604044" cy="14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0022" y="3206697"/>
            <a:ext cx="3742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Pelajar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terlibat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Insiden</a:t>
            </a:r>
            <a:r>
              <a:rPr lang="en-US" sz="1400" b="1" dirty="0" smtClean="0"/>
              <a:t>/ </a:t>
            </a:r>
            <a:r>
              <a:rPr lang="en-US" sz="1400" b="1" dirty="0" err="1" smtClean="0"/>
              <a:t>Kemalangan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menyebabkan</a:t>
            </a:r>
            <a:r>
              <a:rPr lang="en-US" sz="1400" b="1" dirty="0"/>
              <a:t> </a:t>
            </a:r>
            <a:r>
              <a:rPr lang="en-US" sz="1400" b="1" dirty="0" err="1" smtClean="0"/>
              <a:t>kecederaan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serius</a:t>
            </a:r>
            <a:r>
              <a:rPr lang="en-US" sz="1400" b="1" dirty="0"/>
              <a:t>,</a:t>
            </a:r>
            <a:r>
              <a:rPr lang="en-US" sz="1400" b="1" dirty="0" smtClean="0"/>
              <a:t> </a:t>
            </a:r>
            <a:r>
              <a:rPr lang="en-US" sz="1400" b="1" dirty="0" err="1"/>
              <a:t>k</a:t>
            </a:r>
            <a:r>
              <a:rPr lang="en-US" sz="1400" b="1" dirty="0" err="1" smtClean="0"/>
              <a:t>eracunan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penyakit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pekerjaan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Tempat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kerja</a:t>
            </a:r>
            <a:r>
              <a:rPr lang="en-US" sz="1400" b="1" dirty="0" smtClean="0"/>
              <a:t>.</a:t>
            </a:r>
            <a:endParaRPr lang="en-MY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29890" y="3212341"/>
            <a:ext cx="3012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Pelajar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melaporkan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Pegawai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Bertanggungjawab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Tempat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Kerja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segera</a:t>
            </a:r>
            <a:r>
              <a:rPr lang="en-US" sz="1400" b="1" dirty="0"/>
              <a:t>.</a:t>
            </a:r>
            <a:endParaRPr lang="en-MY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0" r="100000">
                        <a14:foregroundMark x1="52444" y1="73778" x2="52444" y2="73778"/>
                        <a14:foregroundMark x1="49333" y1="70222" x2="49333" y2="70222"/>
                        <a14:foregroundMark x1="46222" y1="72000" x2="46222" y2="72000"/>
                        <a14:foregroundMark x1="45333" y1="72444" x2="45333" y2="72444"/>
                        <a14:foregroundMark x1="88889" y1="62667" x2="88889" y2="62667"/>
                        <a14:foregroundMark x1="88000" y1="56444" x2="88000" y2="56444"/>
                        <a14:foregroundMark x1="84889" y1="73778" x2="84889" y2="73778"/>
                        <a14:foregroundMark x1="91111" y1="72444" x2="91111" y2="7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6046" y="1433306"/>
            <a:ext cx="2016178" cy="20161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4123" y="3185395"/>
            <a:ext cx="2958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Pelajar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memaklumkan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insiden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kemalangan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tersebut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Penyelaras</a:t>
            </a:r>
            <a:r>
              <a:rPr lang="en-US" sz="1400" b="1" dirty="0" smtClean="0"/>
              <a:t> LI/ </a:t>
            </a:r>
            <a:r>
              <a:rPr lang="en-US" sz="1400" b="1" dirty="0" err="1" smtClean="0"/>
              <a:t>Penyelia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Fakulti</a:t>
            </a:r>
            <a:r>
              <a:rPr lang="en-US" sz="1400" b="1" dirty="0" smtClean="0"/>
              <a:t> </a:t>
            </a:r>
            <a:endParaRPr lang="en-MY" sz="1400" b="1" dirty="0"/>
          </a:p>
        </p:txBody>
      </p:sp>
      <p:sp>
        <p:nvSpPr>
          <p:cNvPr id="16" name="Right Arrow 15"/>
          <p:cNvSpPr/>
          <p:nvPr/>
        </p:nvSpPr>
        <p:spPr>
          <a:xfrm>
            <a:off x="7528197" y="2332740"/>
            <a:ext cx="858978" cy="39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ight Arrow 16"/>
          <p:cNvSpPr/>
          <p:nvPr/>
        </p:nvSpPr>
        <p:spPr>
          <a:xfrm>
            <a:off x="3557048" y="2373647"/>
            <a:ext cx="858978" cy="39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U-Turn Arrow 18"/>
          <p:cNvSpPr/>
          <p:nvPr/>
        </p:nvSpPr>
        <p:spPr>
          <a:xfrm rot="5400000">
            <a:off x="10048750" y="3293574"/>
            <a:ext cx="2874376" cy="95270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0222" y="14571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4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91193" y="1501743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4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42420" y="1426339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US" sz="4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8669" y="3819043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sz="4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87620" y="391160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US" sz="48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649" y="3965778"/>
            <a:ext cx="1325641" cy="132564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57201" y="5234315"/>
            <a:ext cx="4454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Penyelaras</a:t>
            </a:r>
            <a:r>
              <a:rPr lang="en-US" sz="1400" b="1" dirty="0" smtClean="0"/>
              <a:t> LI/ </a:t>
            </a:r>
            <a:r>
              <a:rPr lang="en-US" sz="1400" b="1" dirty="0" err="1" smtClean="0"/>
              <a:t>Penyelia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Fakulti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memaklumkan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insiden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tersebut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Bahagian</a:t>
            </a:r>
            <a:r>
              <a:rPr lang="en-US" sz="1400" b="1" dirty="0" smtClean="0"/>
              <a:t> Hal </a:t>
            </a:r>
            <a:r>
              <a:rPr lang="en-US" sz="1400" b="1" dirty="0" err="1" smtClean="0"/>
              <a:t>Ehwal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Pelajar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Fakulti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Safety Liaison Officer </a:t>
            </a:r>
            <a:r>
              <a:rPr lang="en-US" sz="1400" b="1" dirty="0" smtClean="0"/>
              <a:t>(SLO ) </a:t>
            </a:r>
            <a:r>
              <a:rPr lang="en-US" sz="1400" b="1" dirty="0" err="1" smtClean="0"/>
              <a:t>Fakulti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tindakan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lanjut</a:t>
            </a:r>
            <a:r>
              <a:rPr lang="en-US" sz="1400" b="1" dirty="0" smtClean="0"/>
              <a:t>.</a:t>
            </a:r>
            <a:endParaRPr lang="en-MY" sz="14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2139" y="4158135"/>
            <a:ext cx="1859054" cy="12390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83703" y="5280725"/>
            <a:ext cx="4560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Safety Liaison Officer </a:t>
            </a:r>
            <a:r>
              <a:rPr lang="en-US" sz="1400" b="1" dirty="0" smtClean="0"/>
              <a:t>(SLO ) </a:t>
            </a:r>
            <a:r>
              <a:rPr lang="en-US" sz="1400" b="1" dirty="0" err="1" smtClean="0"/>
              <a:t>membuat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pemberitahuan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Pejabat</a:t>
            </a:r>
            <a:r>
              <a:rPr lang="en-US" sz="1400" b="1" dirty="0" smtClean="0"/>
              <a:t> OSHE </a:t>
            </a:r>
            <a:r>
              <a:rPr lang="en-US" sz="1400" b="1" dirty="0" err="1" smtClean="0"/>
              <a:t>mengikut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prosedur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pemberitahuan</a:t>
            </a:r>
            <a:r>
              <a:rPr lang="en-US" sz="1400" b="1" dirty="0" smtClean="0"/>
              <a:t> NADOPOD yang </a:t>
            </a:r>
            <a:r>
              <a:rPr lang="en-US" sz="1400" b="1" dirty="0" err="1" smtClean="0"/>
              <a:t>telah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ditetapkan</a:t>
            </a:r>
            <a:endParaRPr lang="en-MY" sz="1400" b="1" dirty="0"/>
          </a:p>
        </p:txBody>
      </p:sp>
      <p:sp>
        <p:nvSpPr>
          <p:cNvPr id="32" name="Left Arrow 31"/>
          <p:cNvSpPr/>
          <p:nvPr/>
        </p:nvSpPr>
        <p:spPr>
          <a:xfrm>
            <a:off x="5256669" y="4489124"/>
            <a:ext cx="1236848" cy="3755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95556" l="5778" r="92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222" y="1541351"/>
            <a:ext cx="1634649" cy="16346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27064" y="6126750"/>
            <a:ext cx="77858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i="1" dirty="0" smtClean="0">
                <a:solidFill>
                  <a:srgbClr val="C00000"/>
                </a:solidFill>
              </a:rPr>
              <a:t>* </a:t>
            </a:r>
            <a:r>
              <a:rPr lang="en-US" sz="1050" b="1" i="1" dirty="0" err="1" smtClean="0">
                <a:solidFill>
                  <a:srgbClr val="C00000"/>
                </a:solidFill>
              </a:rPr>
              <a:t>Rujuk</a:t>
            </a:r>
            <a:r>
              <a:rPr lang="en-US" sz="1050" b="1" i="1" dirty="0" smtClean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Peraturan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Keselamatan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dan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Kesihatan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Pekerjaan</a:t>
            </a:r>
            <a:r>
              <a:rPr lang="en-MY" sz="1050" b="1" i="1" dirty="0">
                <a:solidFill>
                  <a:srgbClr val="C00000"/>
                </a:solidFill>
              </a:rPr>
              <a:t> (</a:t>
            </a:r>
            <a:r>
              <a:rPr lang="en-MY" sz="1050" b="1" i="1" dirty="0" err="1">
                <a:solidFill>
                  <a:srgbClr val="C00000"/>
                </a:solidFill>
              </a:rPr>
              <a:t>Pemberitahuan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Mengenai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Kemalangan</a:t>
            </a:r>
            <a:r>
              <a:rPr lang="en-MY" sz="1050" b="1" i="1" dirty="0">
                <a:solidFill>
                  <a:srgbClr val="C00000"/>
                </a:solidFill>
              </a:rPr>
              <a:t>, </a:t>
            </a:r>
            <a:r>
              <a:rPr lang="en-MY" sz="1050" b="1" i="1" dirty="0" err="1">
                <a:solidFill>
                  <a:srgbClr val="C00000"/>
                </a:solidFill>
              </a:rPr>
              <a:t>Kejadian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Berbahaya</a:t>
            </a:r>
            <a:r>
              <a:rPr lang="en-MY" sz="1050" b="1" i="1" dirty="0">
                <a:solidFill>
                  <a:srgbClr val="C00000"/>
                </a:solidFill>
              </a:rPr>
              <a:t>, </a:t>
            </a:r>
            <a:r>
              <a:rPr lang="en-MY" sz="1050" b="1" i="1" dirty="0" err="1">
                <a:solidFill>
                  <a:srgbClr val="C00000"/>
                </a:solidFill>
              </a:rPr>
              <a:t>Keracunan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Pekerjaan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dan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Penyakit</a:t>
            </a:r>
            <a:r>
              <a:rPr lang="en-MY" sz="1050" b="1" i="1" dirty="0">
                <a:solidFill>
                  <a:srgbClr val="C00000"/>
                </a:solidFill>
              </a:rPr>
              <a:t> </a:t>
            </a:r>
            <a:r>
              <a:rPr lang="en-MY" sz="1050" b="1" i="1" dirty="0" err="1">
                <a:solidFill>
                  <a:srgbClr val="C00000"/>
                </a:solidFill>
              </a:rPr>
              <a:t>Pekerjaan</a:t>
            </a:r>
            <a:r>
              <a:rPr lang="en-MY" sz="1050" b="1" i="1" dirty="0">
                <a:solidFill>
                  <a:srgbClr val="C00000"/>
                </a:solidFill>
              </a:rPr>
              <a:t>) 2004</a:t>
            </a:r>
          </a:p>
          <a:p>
            <a:pPr algn="just"/>
            <a:r>
              <a:rPr lang="en-US" sz="1100" i="1" dirty="0" smtClean="0">
                <a:solidFill>
                  <a:srgbClr val="C00000"/>
                </a:solidFill>
              </a:rPr>
              <a:t> </a:t>
            </a:r>
            <a:endParaRPr lang="en-MY" sz="11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1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4">
            <a:extLst>
              <a:ext uri="{FF2B5EF4-FFF2-40B4-BE49-F238E27FC236}">
                <a16:creationId xmlns:a16="http://schemas.microsoft.com/office/drawing/2014/main" xmlns="" id="{9D73348F-0064-4F5D-A7EC-12818794B7DF}"/>
              </a:ext>
            </a:extLst>
          </p:cNvPr>
          <p:cNvGrpSpPr/>
          <p:nvPr/>
        </p:nvGrpSpPr>
        <p:grpSpPr>
          <a:xfrm flipH="1">
            <a:off x="5909631" y="3475281"/>
            <a:ext cx="3710346" cy="2672527"/>
            <a:chOff x="1016436" y="3876641"/>
            <a:chExt cx="3796962" cy="273491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EB52C75D-B202-4613-826D-20C491FBCE1F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1BB6807A-F2B9-415B-BEA6-3DB7E51CA32F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26ADC74D-6E33-4833-8FD8-7036ECE4EDF2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21042AAA-B408-4ACD-B261-6815140372BB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18">
            <a:extLst>
              <a:ext uri="{FF2B5EF4-FFF2-40B4-BE49-F238E27FC236}">
                <a16:creationId xmlns:a16="http://schemas.microsoft.com/office/drawing/2014/main" xmlns="" id="{08D1B3BC-947D-4CE5-9FAC-443CB8D88B38}"/>
              </a:ext>
            </a:extLst>
          </p:cNvPr>
          <p:cNvGrpSpPr/>
          <p:nvPr/>
        </p:nvGrpSpPr>
        <p:grpSpPr>
          <a:xfrm>
            <a:off x="2572031" y="3475281"/>
            <a:ext cx="3710346" cy="2672527"/>
            <a:chOff x="1016436" y="3876641"/>
            <a:chExt cx="3796962" cy="273491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07C85C9B-3229-4D9D-A98A-774C3CB47BE3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B771932A-725E-4380-BDC9-E33711E46B9B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F54E7E5A-A0AA-4C36-A1A0-385A3320CAF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2EE914A9-BFAB-41EC-B247-C46048237C89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" name="Freeform 2">
            <a:extLst>
              <a:ext uri="{FF2B5EF4-FFF2-40B4-BE49-F238E27FC236}">
                <a16:creationId xmlns:a16="http://schemas.microsoft.com/office/drawing/2014/main" xmlns="" id="{FE216E6F-4856-45BF-B675-7A50FB1281E6}"/>
              </a:ext>
            </a:extLst>
          </p:cNvPr>
          <p:cNvSpPr/>
          <p:nvPr/>
        </p:nvSpPr>
        <p:spPr>
          <a:xfrm>
            <a:off x="5244107" y="272559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xmlns="" id="{D0332E07-84A4-4418-8FC7-E31BC6BEC458}"/>
              </a:ext>
            </a:extLst>
          </p:cNvPr>
          <p:cNvSpPr/>
          <p:nvPr/>
        </p:nvSpPr>
        <p:spPr>
          <a:xfrm rot="8100000">
            <a:off x="5624318" y="129957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D55C900-1C7D-475A-90E3-E4231986FD24}"/>
              </a:ext>
            </a:extLst>
          </p:cNvPr>
          <p:cNvSpPr txBox="1"/>
          <p:nvPr/>
        </p:nvSpPr>
        <p:spPr>
          <a:xfrm>
            <a:off x="8622457" y="3191502"/>
            <a:ext cx="327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Mengikuti</a:t>
            </a:r>
            <a:r>
              <a:rPr lang="en-US" b="1" dirty="0" smtClean="0"/>
              <a:t> </a:t>
            </a:r>
            <a:r>
              <a:rPr lang="en-US" b="1" dirty="0" err="1"/>
              <a:t>Latihan</a:t>
            </a:r>
            <a:r>
              <a:rPr lang="en-US" b="1" dirty="0"/>
              <a:t> &amp; </a:t>
            </a:r>
            <a:r>
              <a:rPr lang="en-US" b="1" dirty="0" err="1"/>
              <a:t>Kursus</a:t>
            </a:r>
            <a:r>
              <a:rPr lang="en-US" b="1" dirty="0"/>
              <a:t> </a:t>
            </a:r>
            <a:r>
              <a:rPr lang="en-US" b="1" dirty="0" err="1"/>
              <a:t>Kesedaran</a:t>
            </a:r>
            <a:r>
              <a:rPr lang="en-US" dirty="0"/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F52734-C3AE-4C2B-BB18-7861B02543AC}"/>
              </a:ext>
            </a:extLst>
          </p:cNvPr>
          <p:cNvSpPr txBox="1"/>
          <p:nvPr/>
        </p:nvSpPr>
        <p:spPr>
          <a:xfrm>
            <a:off x="7963604" y="1780399"/>
            <a:ext cx="412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Melaporkan</a:t>
            </a:r>
            <a:r>
              <a:rPr lang="en-US" b="1" dirty="0" smtClean="0"/>
              <a:t> </a:t>
            </a:r>
            <a:r>
              <a:rPr lang="en-US" b="1" dirty="0" err="1"/>
              <a:t>Kemalangan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Bahaya</a:t>
            </a:r>
            <a:r>
              <a:rPr lang="en-US" b="1" dirty="0"/>
              <a:t> </a:t>
            </a:r>
            <a:r>
              <a:rPr lang="en-US" b="1" dirty="0" err="1"/>
              <a:t>Segera</a:t>
            </a:r>
            <a:r>
              <a:rPr lang="en-US" b="1" dirty="0"/>
              <a:t>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C4A434-8ABA-4FAD-A9A7-1025952E96D3}"/>
              </a:ext>
            </a:extLst>
          </p:cNvPr>
          <p:cNvSpPr txBox="1"/>
          <p:nvPr/>
        </p:nvSpPr>
        <p:spPr>
          <a:xfrm>
            <a:off x="1305139" y="1824645"/>
            <a:ext cx="284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2.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/>
              <a:t>Peralatan</a:t>
            </a:r>
            <a:r>
              <a:rPr lang="en-US" b="1" dirty="0"/>
              <a:t> </a:t>
            </a:r>
            <a:r>
              <a:rPr lang="en-US" b="1" dirty="0" err="1"/>
              <a:t>Pelindung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(PPE)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166C39-019B-40C7-B3B0-E53B156B3EF6}"/>
              </a:ext>
            </a:extLst>
          </p:cNvPr>
          <p:cNvSpPr txBox="1"/>
          <p:nvPr/>
        </p:nvSpPr>
        <p:spPr>
          <a:xfrm>
            <a:off x="750673" y="3163345"/>
            <a:ext cx="284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1. </a:t>
            </a:r>
            <a:r>
              <a:rPr lang="en-US" b="1" dirty="0" err="1" smtClean="0"/>
              <a:t>Mematuhi</a:t>
            </a:r>
            <a:r>
              <a:rPr lang="en-US" b="1" dirty="0" smtClean="0"/>
              <a:t> </a:t>
            </a:r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Selamat</a:t>
            </a:r>
            <a:r>
              <a:rPr lang="en-US" b="1" dirty="0"/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5BA9752-290E-4401-A177-9C765B63F008}"/>
              </a:ext>
            </a:extLst>
          </p:cNvPr>
          <p:cNvSpPr txBox="1"/>
          <p:nvPr/>
        </p:nvSpPr>
        <p:spPr>
          <a:xfrm>
            <a:off x="4133958" y="893647"/>
            <a:ext cx="417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Menjaga</a:t>
            </a:r>
            <a:r>
              <a:rPr lang="en-US" b="1" dirty="0" smtClean="0"/>
              <a:t> </a:t>
            </a:r>
            <a:r>
              <a:rPr lang="en-US" b="1" dirty="0" err="1"/>
              <a:t>Kebersihan</a:t>
            </a:r>
            <a:r>
              <a:rPr lang="en-US" b="1" dirty="0"/>
              <a:t> &amp; </a:t>
            </a:r>
            <a:r>
              <a:rPr lang="en-US" b="1" dirty="0" err="1" smtClean="0"/>
              <a:t>Kesihatan</a:t>
            </a:r>
            <a:r>
              <a:rPr lang="en-US" b="1" dirty="0" smtClean="0"/>
              <a:t> </a:t>
            </a:r>
            <a:r>
              <a:rPr lang="en-US" b="1" dirty="0" err="1" smtClean="0"/>
              <a:t>diri</a:t>
            </a:r>
            <a:r>
              <a:rPr lang="en-US" dirty="0" smtClean="0"/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xmlns="" id="{63B3728B-0209-4257-9D8C-A15374FB8F13}"/>
              </a:ext>
            </a:extLst>
          </p:cNvPr>
          <p:cNvSpPr>
            <a:spLocks noChangeAspect="1"/>
          </p:cNvSpPr>
          <p:nvPr/>
        </p:nvSpPr>
        <p:spPr>
          <a:xfrm>
            <a:off x="5927848" y="159014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xmlns="" id="{32D1AAC7-FC14-48F1-8E03-661BCD6D6358}"/>
              </a:ext>
            </a:extLst>
          </p:cNvPr>
          <p:cNvSpPr/>
          <p:nvPr/>
        </p:nvSpPr>
        <p:spPr>
          <a:xfrm rot="5400000">
            <a:off x="4251959" y="175447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xmlns="" id="{4FDB2593-627C-4F36-961C-313ABC5234AD}"/>
              </a:ext>
            </a:extLst>
          </p:cNvPr>
          <p:cNvSpPr/>
          <p:nvPr/>
        </p:nvSpPr>
        <p:spPr>
          <a:xfrm rot="16200000" flipH="1">
            <a:off x="6990795" y="175447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21E17C5F-6118-429C-A638-366E71272C12}"/>
              </a:ext>
            </a:extLst>
          </p:cNvPr>
          <p:cNvSpPr/>
          <p:nvPr/>
        </p:nvSpPr>
        <p:spPr>
          <a:xfrm>
            <a:off x="7362830" y="201445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ound Same Side Corner Rectangle 7">
            <a:extLst>
              <a:ext uri="{FF2B5EF4-FFF2-40B4-BE49-F238E27FC236}">
                <a16:creationId xmlns:a16="http://schemas.microsoft.com/office/drawing/2014/main" xmlns="" id="{19FFCB0F-8C2A-4722-BB32-C657E77E8D3B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03439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xmlns="" id="{2A27E7EE-8446-45D7-AC73-EDB34944857E}"/>
              </a:ext>
            </a:extLst>
          </p:cNvPr>
          <p:cNvSpPr/>
          <p:nvPr/>
        </p:nvSpPr>
        <p:spPr>
          <a:xfrm rot="2700000">
            <a:off x="3687779" y="295293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xmlns="" id="{F359619C-A435-4B89-975F-E43B39277410}"/>
              </a:ext>
            </a:extLst>
          </p:cNvPr>
          <p:cNvSpPr/>
          <p:nvPr/>
        </p:nvSpPr>
        <p:spPr>
          <a:xfrm rot="18900000" flipH="1">
            <a:off x="7554974" y="295293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rapezoid 10">
            <a:extLst>
              <a:ext uri="{FF2B5EF4-FFF2-40B4-BE49-F238E27FC236}">
                <a16:creationId xmlns:a16="http://schemas.microsoft.com/office/drawing/2014/main" xmlns="" id="{A811FBC0-EBBD-4E35-9D90-273802FCAF9E}"/>
              </a:ext>
            </a:extLst>
          </p:cNvPr>
          <p:cNvSpPr>
            <a:spLocks noChangeAspect="1"/>
          </p:cNvSpPr>
          <p:nvPr/>
        </p:nvSpPr>
        <p:spPr>
          <a:xfrm>
            <a:off x="3994452" y="324410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xmlns="" id="{06A3C0FA-8F65-462A-B3F1-7A0F2CCC3DFD}"/>
              </a:ext>
            </a:extLst>
          </p:cNvPr>
          <p:cNvSpPr>
            <a:spLocks noChangeAspect="1"/>
          </p:cNvSpPr>
          <p:nvPr/>
        </p:nvSpPr>
        <p:spPr>
          <a:xfrm>
            <a:off x="7856437" y="322120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Rectangle 1"/>
          <p:cNvSpPr/>
          <p:nvPr/>
        </p:nvSpPr>
        <p:spPr>
          <a:xfrm>
            <a:off x="909367" y="4870334"/>
            <a:ext cx="12162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4800" b="1" dirty="0" smtClean="0">
                <a:solidFill>
                  <a:schemeClr val="accent5">
                    <a:lumMod val="50000"/>
                  </a:schemeClr>
                </a:solidFill>
              </a:rPr>
              <a:t>CONTOH AMALAN BAIK DI TEMPAT KERJA</a:t>
            </a:r>
            <a:endParaRPr lang="en-MY" sz="4800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MY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1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DF3722-5E60-777F-D583-0F4C50046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7" y="0"/>
            <a:ext cx="12181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B09EC-60CC-F9E6-261B-B52040BAF89D}"/>
              </a:ext>
            </a:extLst>
          </p:cNvPr>
          <p:cNvSpPr txBox="1">
            <a:spLocks/>
          </p:cNvSpPr>
          <p:nvPr/>
        </p:nvSpPr>
        <p:spPr>
          <a:xfrm>
            <a:off x="2598743" y="2726826"/>
            <a:ext cx="6994510" cy="11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Roboto" panose="020F0502020204030204" pitchFamily="2" charset="0"/>
              </a:rPr>
              <a:t>TERIMA KASIH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45366" y="1126388"/>
            <a:ext cx="65012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“Safety is everyone’s responsibility”</a:t>
            </a:r>
            <a:endParaRPr lang="en-US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6"/>
          <a:stretch/>
        </p:blipFill>
        <p:spPr>
          <a:xfrm>
            <a:off x="4913999" y="4879679"/>
            <a:ext cx="2363999" cy="786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4301" y="5665950"/>
            <a:ext cx="6617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Pejabat</a:t>
            </a:r>
            <a:r>
              <a:rPr lang="en-US" b="1" dirty="0" smtClean="0"/>
              <a:t> </a:t>
            </a:r>
            <a:r>
              <a:rPr lang="en-US" b="1" dirty="0" err="1" smtClean="0"/>
              <a:t>Persekitaran</a:t>
            </a:r>
            <a:r>
              <a:rPr lang="en-US" b="1" dirty="0" smtClean="0"/>
              <a:t>, </a:t>
            </a:r>
            <a:r>
              <a:rPr lang="en-US" b="1" dirty="0" err="1" smtClean="0"/>
              <a:t>Keselamatan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Kesihatan</a:t>
            </a:r>
            <a:r>
              <a:rPr lang="en-US" b="1" dirty="0" smtClean="0"/>
              <a:t> </a:t>
            </a:r>
            <a:r>
              <a:rPr lang="en-US" b="1" dirty="0" err="1" smtClean="0"/>
              <a:t>Pekerjaan</a:t>
            </a:r>
            <a:r>
              <a:rPr lang="en-US" b="1" dirty="0" smtClean="0"/>
              <a:t> (OSHE)</a:t>
            </a:r>
          </a:p>
          <a:p>
            <a:pPr algn="ctr"/>
            <a:r>
              <a:rPr lang="en-US" b="1" dirty="0" err="1" smtClean="0"/>
              <a:t>Universiti</a:t>
            </a:r>
            <a:r>
              <a:rPr lang="en-US" b="1" dirty="0" smtClean="0"/>
              <a:t> </a:t>
            </a:r>
            <a:r>
              <a:rPr lang="en-US" b="1" dirty="0" err="1" smtClean="0"/>
              <a:t>Tun</a:t>
            </a:r>
            <a:r>
              <a:rPr lang="en-US" b="1" dirty="0" smtClean="0"/>
              <a:t> Hussein </a:t>
            </a:r>
            <a:r>
              <a:rPr lang="en-US" b="1" dirty="0" err="1" smtClean="0"/>
              <a:t>Onn</a:t>
            </a:r>
            <a:r>
              <a:rPr lang="en-US" b="1" dirty="0" smtClean="0"/>
              <a:t> Malaysia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83394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941" y="971780"/>
            <a:ext cx="4370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APAKAH ITU KKP?</a:t>
            </a:r>
            <a:endParaRPr lang="en-MY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3021A5B-DABC-B586-E767-37EF08DB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2036623"/>
            <a:ext cx="10515600" cy="20781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MY" sz="3200" b="1" dirty="0" err="1">
                <a:latin typeface="+mn-lt"/>
              </a:rPr>
              <a:t>Keselamatan</a:t>
            </a:r>
            <a:r>
              <a:rPr lang="en-MY" sz="3200" b="1" dirty="0">
                <a:latin typeface="+mn-lt"/>
              </a:rPr>
              <a:t> </a:t>
            </a:r>
            <a:r>
              <a:rPr lang="en-MY" sz="3200" b="1" dirty="0" err="1">
                <a:latin typeface="+mn-lt"/>
              </a:rPr>
              <a:t>dan</a:t>
            </a:r>
            <a:r>
              <a:rPr lang="en-MY" sz="3200" b="1" dirty="0">
                <a:latin typeface="+mn-lt"/>
              </a:rPr>
              <a:t> </a:t>
            </a:r>
            <a:r>
              <a:rPr lang="en-MY" sz="3200" b="1" dirty="0" err="1">
                <a:latin typeface="+mn-lt"/>
              </a:rPr>
              <a:t>Kesihatan</a:t>
            </a:r>
            <a:r>
              <a:rPr lang="en-MY" sz="3200" b="1" dirty="0">
                <a:latin typeface="+mn-lt"/>
              </a:rPr>
              <a:t> </a:t>
            </a:r>
            <a:r>
              <a:rPr lang="en-MY" sz="3200" b="1" dirty="0" err="1">
                <a:latin typeface="+mn-lt"/>
              </a:rPr>
              <a:t>Pekerjaan</a:t>
            </a:r>
            <a:r>
              <a:rPr lang="en-MY" sz="3200" b="1" dirty="0">
                <a:latin typeface="+mn-lt"/>
              </a:rPr>
              <a:t> (KKP)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ialah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bidang</a:t>
            </a:r>
            <a:r>
              <a:rPr lang="en-MY" sz="3200" dirty="0">
                <a:latin typeface="+mn-lt"/>
              </a:rPr>
              <a:t> yang </a:t>
            </a:r>
            <a:r>
              <a:rPr lang="en-MY" sz="3200" dirty="0" err="1">
                <a:latin typeface="+mn-lt"/>
              </a:rPr>
              <a:t>memberi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tumpuan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kepada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keselamatan</a:t>
            </a:r>
            <a:r>
              <a:rPr lang="en-MY" sz="3200" dirty="0">
                <a:latin typeface="+mn-lt"/>
              </a:rPr>
              <a:t>, </a:t>
            </a:r>
            <a:r>
              <a:rPr lang="en-MY" sz="3200" dirty="0" err="1">
                <a:latin typeface="+mn-lt"/>
              </a:rPr>
              <a:t>kesihatan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dan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kebajikan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pekerja</a:t>
            </a:r>
            <a:r>
              <a:rPr lang="en-MY" sz="3200" dirty="0">
                <a:latin typeface="+mn-lt"/>
              </a:rPr>
              <a:t>, </a:t>
            </a:r>
            <a:r>
              <a:rPr lang="en-MY" sz="3200" dirty="0" err="1">
                <a:latin typeface="+mn-lt"/>
              </a:rPr>
              <a:t>serta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melindungi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individu</a:t>
            </a:r>
            <a:r>
              <a:rPr lang="en-MY" sz="3200" dirty="0">
                <a:latin typeface="+mn-lt"/>
              </a:rPr>
              <a:t> lain di </a:t>
            </a:r>
            <a:r>
              <a:rPr lang="en-MY" sz="3200" dirty="0" err="1">
                <a:latin typeface="+mn-lt"/>
              </a:rPr>
              <a:t>tempat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kerja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daripada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risiko</a:t>
            </a:r>
            <a:r>
              <a:rPr lang="en-MY" sz="3200" dirty="0">
                <a:latin typeface="+mn-lt"/>
              </a:rPr>
              <a:t> yang </a:t>
            </a:r>
            <a:r>
              <a:rPr lang="en-MY" sz="3200" dirty="0" err="1">
                <a:latin typeface="+mn-lt"/>
              </a:rPr>
              <a:t>berpunca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daripada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aktiviti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pekerjaan</a:t>
            </a:r>
            <a:r>
              <a:rPr lang="en-MY" sz="3200" dirty="0">
                <a:latin typeface="+mn-lt"/>
              </a:rPr>
              <a:t>. </a:t>
            </a:r>
            <a:r>
              <a:rPr lang="en-MY" sz="3200" dirty="0" err="1">
                <a:latin typeface="+mn-lt"/>
              </a:rPr>
              <a:t>Tujuannya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adalah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untuk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mewujudkan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persekitaran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kerja</a:t>
            </a:r>
            <a:r>
              <a:rPr lang="en-MY" sz="3200" dirty="0">
                <a:latin typeface="+mn-lt"/>
              </a:rPr>
              <a:t> yang </a:t>
            </a:r>
            <a:r>
              <a:rPr lang="en-MY" sz="3200" dirty="0" err="1">
                <a:latin typeface="+mn-lt"/>
              </a:rPr>
              <a:t>selamat</a:t>
            </a:r>
            <a:r>
              <a:rPr lang="en-MY" sz="3200" dirty="0">
                <a:latin typeface="+mn-lt"/>
              </a:rPr>
              <a:t>, </a:t>
            </a:r>
            <a:r>
              <a:rPr lang="en-MY" sz="3200" dirty="0" err="1">
                <a:latin typeface="+mn-lt"/>
              </a:rPr>
              <a:t>sihat</a:t>
            </a:r>
            <a:r>
              <a:rPr lang="en-MY" sz="3200" dirty="0">
                <a:latin typeface="+mn-lt"/>
              </a:rPr>
              <a:t>, </a:t>
            </a:r>
            <a:r>
              <a:rPr lang="en-MY" sz="3200" dirty="0" err="1">
                <a:latin typeface="+mn-lt"/>
              </a:rPr>
              <a:t>dan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sesuai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dengan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keperluan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fisiologi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serta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psikologi</a:t>
            </a:r>
            <a:r>
              <a:rPr lang="en-MY" sz="3200" dirty="0">
                <a:latin typeface="+mn-lt"/>
              </a:rPr>
              <a:t> </a:t>
            </a:r>
            <a:r>
              <a:rPr lang="en-MY" sz="3200" dirty="0" err="1">
                <a:latin typeface="+mn-lt"/>
              </a:rPr>
              <a:t>manusia</a:t>
            </a:r>
            <a:r>
              <a:rPr lang="en-MY" sz="3200" dirty="0">
                <a:latin typeface="+mn-lt"/>
              </a:rPr>
              <a:t>.</a:t>
            </a:r>
            <a:endParaRPr lang="en-MY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826" y="2742881"/>
            <a:ext cx="1148892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ms-MY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“Kewajipan bagi memastikan keselamatan dan kesihatan di tempat kerja terletak pada </a:t>
            </a:r>
            <a:r>
              <a:rPr lang="ms-MY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 yang mewujudkan risiko </a:t>
            </a:r>
            <a:r>
              <a:rPr lang="ms-MY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ms-MY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 yang bekerja dengan risiko tersebut</a:t>
            </a:r>
            <a:r>
              <a:rPr lang="ms-MY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746" y="752975"/>
            <a:ext cx="11169089" cy="118128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  <a:ea typeface="+mj-ea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+mn-lt"/>
                <a:ea typeface="+mj-ea"/>
              </a:rPr>
            </a:br>
            <a:r>
              <a:rPr lang="en-US" sz="4000" b="1" dirty="0" smtClean="0">
                <a:solidFill>
                  <a:srgbClr val="002060"/>
                </a:solidFill>
                <a:latin typeface="+mn-lt"/>
                <a:ea typeface="+mj-ea"/>
              </a:rPr>
              <a:t>FALSAFAH AKTA KESELAMATAN DAN KESIHATAN PEKERJAAN 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ea typeface="Roboto"/>
              </a:rPr>
              <a:t>(AKKP 1994)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790BD7-B1B6-21A3-3FD9-F8AF8DF32667}"/>
              </a:ext>
            </a:extLst>
          </p:cNvPr>
          <p:cNvSpPr txBox="1"/>
          <p:nvPr/>
        </p:nvSpPr>
        <p:spPr>
          <a:xfrm>
            <a:off x="2844294" y="4973429"/>
            <a:ext cx="6994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"Safety is Everyone's Responsibility"</a:t>
            </a:r>
            <a:endParaRPr lang="en-MY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2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E11609-AF46-AF9E-B005-5FC1E3CE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6" b="4690"/>
          <a:stretch/>
        </p:blipFill>
        <p:spPr>
          <a:xfrm>
            <a:off x="1180027" y="2116541"/>
            <a:ext cx="5573668" cy="3953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615EF0-AEEB-940F-23C2-6DA7AA2367BA}"/>
              </a:ext>
            </a:extLst>
          </p:cNvPr>
          <p:cNvSpPr txBox="1"/>
          <p:nvPr/>
        </p:nvSpPr>
        <p:spPr>
          <a:xfrm>
            <a:off x="605118" y="1039323"/>
            <a:ext cx="6723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3200" b="1" dirty="0">
                <a:solidFill>
                  <a:srgbClr val="002060"/>
                </a:solidFill>
              </a:rPr>
              <a:t>AKTA KESELAMATAN DAN KESIHATAN PEKERJAAN 1994 </a:t>
            </a:r>
            <a:r>
              <a:rPr lang="en-MY" sz="3200" b="1" dirty="0" smtClean="0">
                <a:solidFill>
                  <a:srgbClr val="002060"/>
                </a:solidFill>
              </a:rPr>
              <a:t> (AKKP 1994)</a:t>
            </a:r>
            <a:endParaRPr lang="en-MY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kta Keselamatan Dan Kesihatan Pekerjaan 1994 (Akta 514), Peraturan-Peraturan &amp; Perintah (Hingga 20hb Julai 202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73" y="1140192"/>
            <a:ext cx="3657644" cy="49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2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9316B4-6F1A-CD6E-3154-1AC881D52DE1}"/>
              </a:ext>
            </a:extLst>
          </p:cNvPr>
          <p:cNvSpPr txBox="1"/>
          <p:nvPr/>
        </p:nvSpPr>
        <p:spPr>
          <a:xfrm>
            <a:off x="468327" y="526091"/>
            <a:ext cx="9112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>
                <a:solidFill>
                  <a:srgbClr val="002060"/>
                </a:solidFill>
              </a:rPr>
              <a:t>SEKSYEN 15, </a:t>
            </a:r>
            <a:r>
              <a:rPr lang="en-MY" sz="4400" b="1" dirty="0" smtClean="0">
                <a:solidFill>
                  <a:srgbClr val="002060"/>
                </a:solidFill>
              </a:rPr>
              <a:t>AKKP 1994</a:t>
            </a:r>
            <a:endParaRPr lang="en-MY" sz="4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27" y="1695642"/>
            <a:ext cx="107061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1600" dirty="0" smtClean="0"/>
              <a:t>15</a:t>
            </a:r>
            <a:r>
              <a:rPr lang="en-MY" sz="1600" dirty="0"/>
              <a:t>. (1) </a:t>
            </a:r>
            <a:r>
              <a:rPr lang="en-MY" sz="1600" dirty="0" err="1"/>
              <a:t>Adalah</a:t>
            </a:r>
            <a:r>
              <a:rPr lang="en-MY" sz="1600" dirty="0"/>
              <a:t> </a:t>
            </a:r>
            <a:r>
              <a:rPr lang="en-MY" sz="1600" dirty="0" err="1"/>
              <a:t>menjadi</a:t>
            </a:r>
            <a:r>
              <a:rPr lang="en-MY" sz="1600" dirty="0"/>
              <a:t> </a:t>
            </a:r>
            <a:r>
              <a:rPr lang="en-MY" sz="1600" dirty="0" err="1"/>
              <a:t>kewajipan</a:t>
            </a:r>
            <a:r>
              <a:rPr lang="en-MY" sz="1600" dirty="0"/>
              <a:t> </a:t>
            </a:r>
            <a:r>
              <a:rPr lang="en-MY" sz="1600" dirty="0" err="1"/>
              <a:t>tiap-tiap</a:t>
            </a:r>
            <a:r>
              <a:rPr lang="en-MY" sz="1600" dirty="0"/>
              <a:t> </a:t>
            </a:r>
            <a:r>
              <a:rPr lang="en-MY" sz="1600" dirty="0" err="1"/>
              <a:t>majikan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memastikan</a:t>
            </a:r>
            <a:r>
              <a:rPr lang="en-MY" sz="1600" dirty="0"/>
              <a:t>, </a:t>
            </a:r>
            <a:r>
              <a:rPr lang="en-MY" sz="1600" dirty="0" err="1"/>
              <a:t>setakat</a:t>
            </a:r>
            <a:r>
              <a:rPr lang="en-MY" sz="1600" dirty="0"/>
              <a:t> yang </a:t>
            </a:r>
            <a:r>
              <a:rPr lang="en-MY" sz="1600" dirty="0" err="1"/>
              <a:t>praktik</a:t>
            </a:r>
            <a:r>
              <a:rPr lang="en-MY" sz="1600" dirty="0"/>
              <a:t>, </a:t>
            </a:r>
            <a:r>
              <a:rPr lang="en-MY" sz="1600" dirty="0" err="1"/>
              <a:t>keselamatan</a:t>
            </a:r>
            <a:r>
              <a:rPr lang="en-MY" sz="1600" dirty="0"/>
              <a:t>, </a:t>
            </a:r>
            <a:r>
              <a:rPr lang="en-MY" sz="1600" dirty="0" err="1"/>
              <a:t>kesihatan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kebajikan</a:t>
            </a:r>
            <a:r>
              <a:rPr lang="en-MY" sz="1600" dirty="0"/>
              <a:t> </a:t>
            </a:r>
            <a:r>
              <a:rPr lang="en-MY" sz="1600" dirty="0" err="1"/>
              <a:t>semasa</a:t>
            </a:r>
            <a:r>
              <a:rPr lang="en-MY" sz="1600" dirty="0"/>
              <a:t> </a:t>
            </a:r>
            <a:r>
              <a:rPr lang="en-MY" sz="1600" dirty="0" err="1"/>
              <a:t>bekerja</a:t>
            </a:r>
            <a:r>
              <a:rPr lang="en-MY" sz="1600" dirty="0"/>
              <a:t> </a:t>
            </a:r>
            <a:r>
              <a:rPr lang="en-MY" sz="1600" dirty="0" err="1"/>
              <a:t>semua</a:t>
            </a:r>
            <a:r>
              <a:rPr lang="en-MY" sz="1600" dirty="0"/>
              <a:t> </a:t>
            </a:r>
            <a:r>
              <a:rPr lang="en-MY" sz="1600" dirty="0" err="1"/>
              <a:t>pekerjanya</a:t>
            </a:r>
            <a:r>
              <a:rPr lang="en-MY" sz="1600" dirty="0"/>
              <a:t>. </a:t>
            </a:r>
            <a:endParaRPr lang="en-MY" sz="1600" dirty="0" smtClean="0"/>
          </a:p>
          <a:p>
            <a:pPr algn="just"/>
            <a:endParaRPr lang="en-MY" sz="1600" dirty="0" smtClean="0"/>
          </a:p>
          <a:p>
            <a:pPr algn="just"/>
            <a:r>
              <a:rPr lang="en-MY" sz="1600" dirty="0" smtClean="0"/>
              <a:t>(</a:t>
            </a:r>
            <a:r>
              <a:rPr lang="en-MY" sz="1600" dirty="0"/>
              <a:t>2) </a:t>
            </a:r>
            <a:r>
              <a:rPr lang="en-MY" sz="1600" dirty="0" err="1"/>
              <a:t>Tanpa</a:t>
            </a:r>
            <a:r>
              <a:rPr lang="en-MY" sz="1600" dirty="0"/>
              <a:t> </a:t>
            </a:r>
            <a:r>
              <a:rPr lang="en-MY" sz="1600" dirty="0" err="1"/>
              <a:t>menjejaskan</a:t>
            </a:r>
            <a:r>
              <a:rPr lang="en-MY" sz="1600" dirty="0"/>
              <a:t> </a:t>
            </a:r>
            <a:r>
              <a:rPr lang="en-MY" sz="1600" dirty="0" err="1"/>
              <a:t>keluasan</a:t>
            </a:r>
            <a:r>
              <a:rPr lang="en-MY" sz="1600" dirty="0"/>
              <a:t> </a:t>
            </a:r>
            <a:r>
              <a:rPr lang="en-MY" sz="1600" dirty="0" err="1"/>
              <a:t>makna</a:t>
            </a:r>
            <a:r>
              <a:rPr lang="en-MY" sz="1600" dirty="0"/>
              <a:t> </a:t>
            </a:r>
            <a:r>
              <a:rPr lang="en-MY" sz="1600" dirty="0" err="1"/>
              <a:t>subseksyen</a:t>
            </a:r>
            <a:r>
              <a:rPr lang="en-MY" sz="1600" dirty="0"/>
              <a:t> (1), </a:t>
            </a:r>
            <a:r>
              <a:rPr lang="en-MY" sz="1600" dirty="0" err="1"/>
              <a:t>perkara</a:t>
            </a:r>
            <a:r>
              <a:rPr lang="en-MY" sz="1600" dirty="0"/>
              <a:t> yang </a:t>
            </a:r>
            <a:r>
              <a:rPr lang="en-MY" sz="1600" dirty="0" err="1"/>
              <a:t>diliputi</a:t>
            </a:r>
            <a:r>
              <a:rPr lang="en-MY" sz="1600" dirty="0"/>
              <a:t> </a:t>
            </a:r>
            <a:r>
              <a:rPr lang="en-MY" sz="1600" dirty="0" err="1"/>
              <a:t>oleh</a:t>
            </a:r>
            <a:r>
              <a:rPr lang="en-MY" sz="1600" dirty="0"/>
              <a:t> </a:t>
            </a:r>
            <a:r>
              <a:rPr lang="en-MY" sz="1600" dirty="0" err="1"/>
              <a:t>kewajipan</a:t>
            </a:r>
            <a:r>
              <a:rPr lang="en-MY" sz="1600" dirty="0"/>
              <a:t> </a:t>
            </a:r>
            <a:r>
              <a:rPr lang="en-MY" sz="1600" dirty="0" err="1"/>
              <a:t>itu</a:t>
            </a:r>
            <a:r>
              <a:rPr lang="en-MY" sz="1600" dirty="0"/>
              <a:t> </a:t>
            </a:r>
            <a:r>
              <a:rPr lang="en-MY" sz="1600" dirty="0" err="1"/>
              <a:t>termasuklah</a:t>
            </a:r>
            <a:r>
              <a:rPr lang="en-MY" sz="1600" dirty="0"/>
              <a:t> </a:t>
            </a:r>
            <a:r>
              <a:rPr lang="en-MY" sz="1600" dirty="0" err="1"/>
              <a:t>terutamanya</a:t>
            </a:r>
            <a:r>
              <a:rPr lang="en-MY" sz="1600" dirty="0"/>
              <a:t>— </a:t>
            </a:r>
            <a:endParaRPr lang="en-MY" sz="1600" dirty="0" smtClean="0"/>
          </a:p>
          <a:p>
            <a:pPr marL="712788" indent="-444500" algn="just">
              <a:buAutoNum type="alphaLcParenBoth"/>
            </a:pPr>
            <a:r>
              <a:rPr lang="en-MY" sz="1600" dirty="0" err="1" smtClean="0"/>
              <a:t>pengadaan</a:t>
            </a:r>
            <a:r>
              <a:rPr lang="en-MY" sz="1600" dirty="0" smtClean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penyenggaraan</a:t>
            </a:r>
            <a:r>
              <a:rPr lang="en-MY" sz="1600" dirty="0"/>
              <a:t> </a:t>
            </a:r>
            <a:r>
              <a:rPr lang="en-MY" sz="1600" dirty="0" err="1"/>
              <a:t>loji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sistem</a:t>
            </a:r>
            <a:r>
              <a:rPr lang="en-MY" sz="1600" dirty="0"/>
              <a:t> </a:t>
            </a:r>
            <a:r>
              <a:rPr lang="en-MY" sz="1600" dirty="0" err="1"/>
              <a:t>kerja</a:t>
            </a:r>
            <a:r>
              <a:rPr lang="en-MY" sz="1600" dirty="0"/>
              <a:t> yang, </a:t>
            </a:r>
            <a:r>
              <a:rPr lang="en-MY" sz="1600" dirty="0" err="1"/>
              <a:t>setakat</a:t>
            </a:r>
            <a:r>
              <a:rPr lang="en-MY" sz="1600" dirty="0"/>
              <a:t> yang </a:t>
            </a:r>
            <a:r>
              <a:rPr lang="en-MY" sz="1600" dirty="0" err="1"/>
              <a:t>praktik</a:t>
            </a:r>
            <a:r>
              <a:rPr lang="en-MY" sz="1600" dirty="0"/>
              <a:t>, </a:t>
            </a:r>
            <a:r>
              <a:rPr lang="en-MY" sz="1600" dirty="0" err="1"/>
              <a:t>selamat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tanpa</a:t>
            </a:r>
            <a:r>
              <a:rPr lang="en-MY" sz="1600" dirty="0"/>
              <a:t> </a:t>
            </a:r>
            <a:r>
              <a:rPr lang="en-MY" sz="1600" dirty="0" err="1"/>
              <a:t>risiko</a:t>
            </a:r>
            <a:r>
              <a:rPr lang="en-MY" sz="1600" dirty="0"/>
              <a:t> </a:t>
            </a:r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kesihatan</a:t>
            </a:r>
            <a:r>
              <a:rPr lang="en-MY" sz="1600" dirty="0"/>
              <a:t>; </a:t>
            </a:r>
            <a:endParaRPr lang="en-MY" sz="1600" dirty="0" smtClean="0"/>
          </a:p>
          <a:p>
            <a:pPr marL="712788" indent="-444500" algn="just">
              <a:buAutoNum type="alphaLcParenBoth"/>
            </a:pPr>
            <a:r>
              <a:rPr lang="en-MY" sz="1600" dirty="0" err="1" smtClean="0"/>
              <a:t>pembuatan</a:t>
            </a:r>
            <a:r>
              <a:rPr lang="en-MY" sz="1600" dirty="0" smtClean="0"/>
              <a:t> </a:t>
            </a:r>
            <a:r>
              <a:rPr lang="en-MY" sz="1600" dirty="0" err="1"/>
              <a:t>perkiraan</a:t>
            </a:r>
            <a:r>
              <a:rPr lang="en-MY" sz="1600" dirty="0"/>
              <a:t> </a:t>
            </a:r>
            <a:r>
              <a:rPr lang="en-MY" sz="1600" dirty="0" err="1"/>
              <a:t>bagi</a:t>
            </a:r>
            <a:r>
              <a:rPr lang="en-MY" sz="1600" dirty="0"/>
              <a:t> </a:t>
            </a:r>
            <a:r>
              <a:rPr lang="en-MY" sz="1600" dirty="0" err="1"/>
              <a:t>menjamin</a:t>
            </a:r>
            <a:r>
              <a:rPr lang="en-MY" sz="1600" dirty="0"/>
              <a:t>, </a:t>
            </a:r>
            <a:r>
              <a:rPr lang="en-MY" sz="1600" dirty="0" err="1"/>
              <a:t>setakat</a:t>
            </a:r>
            <a:r>
              <a:rPr lang="en-MY" sz="1600" dirty="0"/>
              <a:t> yang </a:t>
            </a:r>
            <a:r>
              <a:rPr lang="en-MY" sz="1600" dirty="0" err="1"/>
              <a:t>praktik</a:t>
            </a:r>
            <a:r>
              <a:rPr lang="en-MY" sz="1600" dirty="0"/>
              <a:t>, </a:t>
            </a:r>
            <a:r>
              <a:rPr lang="en-MY" sz="1600" dirty="0" err="1"/>
              <a:t>keselamatan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ketiadaan</a:t>
            </a:r>
            <a:r>
              <a:rPr lang="en-MY" sz="1600" dirty="0"/>
              <a:t> </a:t>
            </a:r>
            <a:r>
              <a:rPr lang="en-MY" sz="1600" dirty="0" err="1"/>
              <a:t>risiko</a:t>
            </a:r>
            <a:r>
              <a:rPr lang="en-MY" sz="1600" dirty="0"/>
              <a:t> </a:t>
            </a:r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kesihatan</a:t>
            </a:r>
            <a:r>
              <a:rPr lang="en-MY" sz="1600" dirty="0"/>
              <a:t> </a:t>
            </a:r>
            <a:r>
              <a:rPr lang="en-MY" sz="1600" dirty="0" err="1"/>
              <a:t>berkaitan</a:t>
            </a:r>
            <a:r>
              <a:rPr lang="en-MY" sz="1600" dirty="0"/>
              <a:t> </a:t>
            </a:r>
            <a:r>
              <a:rPr lang="en-MY" sz="1600" dirty="0" err="1"/>
              <a:t>dengan</a:t>
            </a:r>
            <a:r>
              <a:rPr lang="en-MY" sz="1600" dirty="0"/>
              <a:t> </a:t>
            </a:r>
            <a:r>
              <a:rPr lang="en-MY" sz="1600" dirty="0" err="1"/>
              <a:t>penggunaan</a:t>
            </a:r>
            <a:r>
              <a:rPr lang="en-MY" sz="1600" dirty="0"/>
              <a:t> </a:t>
            </a:r>
            <a:r>
              <a:rPr lang="en-MY" sz="1600" dirty="0" err="1"/>
              <a:t>atau</a:t>
            </a:r>
            <a:r>
              <a:rPr lang="en-MY" sz="1600" dirty="0"/>
              <a:t> </a:t>
            </a:r>
            <a:r>
              <a:rPr lang="en-MY" sz="1600" dirty="0" err="1"/>
              <a:t>pengendalian</a:t>
            </a:r>
            <a:r>
              <a:rPr lang="en-MY" sz="1600" dirty="0"/>
              <a:t>, </a:t>
            </a:r>
            <a:r>
              <a:rPr lang="en-MY" sz="1600" dirty="0" err="1"/>
              <a:t>penanganan</a:t>
            </a:r>
            <a:r>
              <a:rPr lang="en-MY" sz="1600" dirty="0"/>
              <a:t>, </a:t>
            </a:r>
            <a:r>
              <a:rPr lang="en-MY" sz="1600" dirty="0" err="1"/>
              <a:t>penyimpanan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pengangkutan</a:t>
            </a:r>
            <a:r>
              <a:rPr lang="en-MY" sz="1600" dirty="0"/>
              <a:t> </a:t>
            </a:r>
            <a:r>
              <a:rPr lang="en-MY" sz="1600" dirty="0" err="1"/>
              <a:t>loji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bahan</a:t>
            </a:r>
            <a:r>
              <a:rPr lang="en-MY" sz="1600" dirty="0" smtClean="0"/>
              <a:t>;</a:t>
            </a:r>
          </a:p>
          <a:p>
            <a:pPr marL="712788" indent="-444500" algn="just">
              <a:buAutoNum type="alphaLcParenBoth"/>
            </a:pPr>
            <a:r>
              <a:rPr lang="en-MY" sz="1600" dirty="0" err="1" smtClean="0"/>
              <a:t>pengadaan</a:t>
            </a:r>
            <a:r>
              <a:rPr lang="en-MY" sz="1600" dirty="0" smtClean="0"/>
              <a:t> </a:t>
            </a:r>
            <a:r>
              <a:rPr lang="en-MY" sz="1600" dirty="0" err="1"/>
              <a:t>maklumat</a:t>
            </a:r>
            <a:r>
              <a:rPr lang="en-MY" sz="1600" dirty="0"/>
              <a:t>, </a:t>
            </a:r>
            <a:r>
              <a:rPr lang="en-MY" sz="1600" dirty="0" err="1"/>
              <a:t>arahan</a:t>
            </a:r>
            <a:r>
              <a:rPr lang="en-MY" sz="1600" dirty="0"/>
              <a:t>, </a:t>
            </a:r>
            <a:r>
              <a:rPr lang="en-MY" sz="1600" dirty="0" err="1"/>
              <a:t>latihan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penyeliaan</a:t>
            </a:r>
            <a:r>
              <a:rPr lang="en-MY" sz="1600" dirty="0"/>
              <a:t> </a:t>
            </a:r>
            <a:r>
              <a:rPr lang="en-MY" sz="1600" dirty="0" err="1"/>
              <a:t>sebagaimana</a:t>
            </a:r>
            <a:r>
              <a:rPr lang="en-MY" sz="1600" dirty="0"/>
              <a:t> yang </a:t>
            </a:r>
            <a:r>
              <a:rPr lang="en-MY" sz="1600" dirty="0" err="1"/>
              <a:t>perlu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memastikan</a:t>
            </a:r>
            <a:r>
              <a:rPr lang="en-MY" sz="1600" dirty="0"/>
              <a:t> </a:t>
            </a:r>
            <a:r>
              <a:rPr lang="en-MY" sz="1600" dirty="0" err="1"/>
              <a:t>setakat</a:t>
            </a:r>
            <a:r>
              <a:rPr lang="en-MY" sz="1600" dirty="0"/>
              <a:t> yang </a:t>
            </a:r>
            <a:r>
              <a:rPr lang="en-MY" sz="1600" dirty="0" err="1"/>
              <a:t>praktik</a:t>
            </a:r>
            <a:r>
              <a:rPr lang="en-MY" sz="1600" dirty="0"/>
              <a:t>, </a:t>
            </a:r>
            <a:r>
              <a:rPr lang="en-MY" sz="1600" dirty="0" err="1"/>
              <a:t>keselamatan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kesihatan</a:t>
            </a:r>
            <a:r>
              <a:rPr lang="en-MY" sz="1600" dirty="0"/>
              <a:t> </a:t>
            </a:r>
            <a:r>
              <a:rPr lang="en-MY" sz="1600" dirty="0" err="1"/>
              <a:t>pekerjanya</a:t>
            </a:r>
            <a:r>
              <a:rPr lang="en-MY" sz="1600" dirty="0"/>
              <a:t> yang </a:t>
            </a:r>
            <a:r>
              <a:rPr lang="en-MY" sz="1600" dirty="0" err="1"/>
              <a:t>sedang</a:t>
            </a:r>
            <a:r>
              <a:rPr lang="en-MY" sz="1600" dirty="0"/>
              <a:t> </a:t>
            </a:r>
            <a:r>
              <a:rPr lang="en-MY" sz="1600" dirty="0" err="1"/>
              <a:t>bekerja</a:t>
            </a:r>
            <a:r>
              <a:rPr lang="en-MY" sz="1600" dirty="0" smtClean="0"/>
              <a:t>;</a:t>
            </a:r>
          </a:p>
          <a:p>
            <a:pPr marL="712788" indent="-444500" algn="just">
              <a:buAutoNum type="alphaLcParenBoth"/>
            </a:pPr>
            <a:r>
              <a:rPr lang="en-MY" sz="1600" dirty="0" err="1" smtClean="0"/>
              <a:t>setakat</a:t>
            </a:r>
            <a:r>
              <a:rPr lang="en-MY" sz="1600" dirty="0" smtClean="0"/>
              <a:t> </a:t>
            </a:r>
            <a:r>
              <a:rPr lang="en-MY" sz="1600" dirty="0"/>
              <a:t>yang </a:t>
            </a:r>
            <a:r>
              <a:rPr lang="en-MY" sz="1600" dirty="0" err="1"/>
              <a:t>praktik</a:t>
            </a:r>
            <a:r>
              <a:rPr lang="en-MY" sz="1600" dirty="0"/>
              <a:t>, </a:t>
            </a:r>
            <a:r>
              <a:rPr lang="en-MY" sz="1600" dirty="0" err="1"/>
              <a:t>berkenaan</a:t>
            </a:r>
            <a:r>
              <a:rPr lang="en-MY" sz="1600" dirty="0"/>
              <a:t> </a:t>
            </a:r>
            <a:r>
              <a:rPr lang="en-MY" sz="1600" dirty="0" err="1"/>
              <a:t>dengan</a:t>
            </a:r>
            <a:r>
              <a:rPr lang="en-MY" sz="1600" dirty="0"/>
              <a:t> </a:t>
            </a:r>
            <a:r>
              <a:rPr lang="en-MY" sz="1600" dirty="0" err="1"/>
              <a:t>mana-mana</a:t>
            </a:r>
            <a:r>
              <a:rPr lang="en-MY" sz="1600" dirty="0"/>
              <a:t> </a:t>
            </a:r>
            <a:r>
              <a:rPr lang="en-MY" sz="1600" dirty="0" err="1"/>
              <a:t>tempat</a:t>
            </a:r>
            <a:r>
              <a:rPr lang="en-MY" sz="1600" dirty="0"/>
              <a:t> </a:t>
            </a:r>
            <a:r>
              <a:rPr lang="en-MY" sz="1600" dirty="0" err="1"/>
              <a:t>kerja</a:t>
            </a:r>
            <a:r>
              <a:rPr lang="en-MY" sz="1600" dirty="0"/>
              <a:t> di </a:t>
            </a:r>
            <a:r>
              <a:rPr lang="en-MY" sz="1600" dirty="0" err="1"/>
              <a:t>bawah</a:t>
            </a:r>
            <a:r>
              <a:rPr lang="en-MY" sz="1600" dirty="0"/>
              <a:t> </a:t>
            </a:r>
            <a:r>
              <a:rPr lang="en-MY" sz="1600" dirty="0" err="1"/>
              <a:t>kawalan</a:t>
            </a:r>
            <a:r>
              <a:rPr lang="en-MY" sz="1600" dirty="0"/>
              <a:t> </a:t>
            </a:r>
            <a:r>
              <a:rPr lang="en-MY" sz="1600" dirty="0" err="1"/>
              <a:t>majikan</a:t>
            </a:r>
            <a:r>
              <a:rPr lang="en-MY" sz="1600" dirty="0"/>
              <a:t>, </a:t>
            </a:r>
            <a:r>
              <a:rPr lang="en-MY" sz="1600" dirty="0" err="1"/>
              <a:t>penyenggaraannya</a:t>
            </a:r>
            <a:r>
              <a:rPr lang="en-MY" sz="1600" dirty="0"/>
              <a:t> </a:t>
            </a:r>
            <a:r>
              <a:rPr lang="en-MY" sz="1600" dirty="0" err="1"/>
              <a:t>dalam</a:t>
            </a:r>
            <a:r>
              <a:rPr lang="en-MY" sz="1600" dirty="0"/>
              <a:t> </a:t>
            </a:r>
            <a:r>
              <a:rPr lang="en-MY" sz="1600" dirty="0" err="1"/>
              <a:t>keadaan</a:t>
            </a:r>
            <a:r>
              <a:rPr lang="en-MY" sz="1600" dirty="0"/>
              <a:t> yang </a:t>
            </a:r>
            <a:r>
              <a:rPr lang="en-MY" sz="1600" dirty="0" err="1"/>
              <a:t>selamat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tanpa</a:t>
            </a:r>
            <a:r>
              <a:rPr lang="en-MY" sz="1600" dirty="0"/>
              <a:t> </a:t>
            </a:r>
            <a:r>
              <a:rPr lang="en-MY" sz="1600" dirty="0" err="1"/>
              <a:t>risiko</a:t>
            </a:r>
            <a:r>
              <a:rPr lang="en-MY" sz="1600" dirty="0"/>
              <a:t> </a:t>
            </a:r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kesihatan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pengadaan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penyenggaraan</a:t>
            </a:r>
            <a:r>
              <a:rPr lang="en-MY" sz="1600" dirty="0"/>
              <a:t> </a:t>
            </a:r>
            <a:r>
              <a:rPr lang="en-MY" sz="1600" dirty="0" err="1"/>
              <a:t>cara</a:t>
            </a:r>
            <a:r>
              <a:rPr lang="en-MY" sz="1600" dirty="0"/>
              <a:t> </a:t>
            </a:r>
            <a:r>
              <a:rPr lang="en-MY" sz="1600" dirty="0" err="1"/>
              <a:t>masuk</a:t>
            </a:r>
            <a:r>
              <a:rPr lang="en-MY" sz="1600" dirty="0"/>
              <a:t> </a:t>
            </a:r>
            <a:r>
              <a:rPr lang="en-MY" sz="1600" dirty="0" err="1"/>
              <a:t>ke</a:t>
            </a:r>
            <a:r>
              <a:rPr lang="en-MY" sz="1600" dirty="0"/>
              <a:t> </a:t>
            </a:r>
            <a:r>
              <a:rPr lang="en-MY" sz="1600" dirty="0" err="1"/>
              <a:t>dalamnya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keluar</a:t>
            </a:r>
            <a:r>
              <a:rPr lang="en-MY" sz="1600" dirty="0"/>
              <a:t> </a:t>
            </a:r>
            <a:r>
              <a:rPr lang="en-MY" sz="1600" dirty="0" err="1"/>
              <a:t>darinya</a:t>
            </a:r>
            <a:r>
              <a:rPr lang="en-MY" sz="1600" dirty="0"/>
              <a:t> yang </a:t>
            </a:r>
            <a:r>
              <a:rPr lang="en-MY" sz="1600" dirty="0" err="1"/>
              <a:t>selamat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tanpa</a:t>
            </a:r>
            <a:r>
              <a:rPr lang="en-MY" sz="1600" dirty="0"/>
              <a:t> </a:t>
            </a:r>
            <a:r>
              <a:rPr lang="en-MY" sz="1600" dirty="0" err="1"/>
              <a:t>risiko</a:t>
            </a:r>
            <a:r>
              <a:rPr lang="en-MY" sz="1600" dirty="0"/>
              <a:t> </a:t>
            </a:r>
            <a:r>
              <a:rPr lang="en-MY" sz="1600" dirty="0" err="1"/>
              <a:t>sedemikian</a:t>
            </a:r>
            <a:r>
              <a:rPr lang="en-MY" sz="1600" dirty="0"/>
              <a:t>; </a:t>
            </a:r>
            <a:endParaRPr lang="en-MY" sz="1600" dirty="0" smtClean="0"/>
          </a:p>
          <a:p>
            <a:pPr marL="712788" indent="-444500" algn="just">
              <a:buAutoNum type="alphaLcParenBoth"/>
            </a:pPr>
            <a:r>
              <a:rPr lang="en-MY" sz="1600" dirty="0" err="1" smtClean="0"/>
              <a:t>pengadaan</a:t>
            </a:r>
            <a:r>
              <a:rPr lang="en-MY" sz="1600" dirty="0" smtClean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penyenggaraan</a:t>
            </a:r>
            <a:r>
              <a:rPr lang="en-MY" sz="1600" dirty="0"/>
              <a:t> </a:t>
            </a:r>
            <a:r>
              <a:rPr lang="en-MY" sz="1600" dirty="0" err="1"/>
              <a:t>persekitaran</a:t>
            </a:r>
            <a:r>
              <a:rPr lang="en-MY" sz="1600" dirty="0"/>
              <a:t> </a:t>
            </a:r>
            <a:r>
              <a:rPr lang="en-MY" sz="1600" dirty="0" err="1"/>
              <a:t>pekerjaan</a:t>
            </a:r>
            <a:r>
              <a:rPr lang="en-MY" sz="1600" dirty="0"/>
              <a:t> </a:t>
            </a:r>
            <a:r>
              <a:rPr lang="en-MY" sz="1600" dirty="0" err="1"/>
              <a:t>bagi</a:t>
            </a:r>
            <a:r>
              <a:rPr lang="en-MY" sz="1600" dirty="0"/>
              <a:t> </a:t>
            </a:r>
            <a:r>
              <a:rPr lang="en-MY" sz="1600" dirty="0" err="1"/>
              <a:t>pekerja-pekerjanya</a:t>
            </a:r>
            <a:r>
              <a:rPr lang="en-MY" sz="1600" dirty="0"/>
              <a:t> yang, </a:t>
            </a:r>
            <a:r>
              <a:rPr lang="en-MY" sz="1600" dirty="0" err="1"/>
              <a:t>setakat</a:t>
            </a:r>
            <a:r>
              <a:rPr lang="en-MY" sz="1600" dirty="0"/>
              <a:t> yang </a:t>
            </a:r>
            <a:r>
              <a:rPr lang="en-MY" sz="1600" dirty="0" err="1"/>
              <a:t>praktik</a:t>
            </a:r>
            <a:r>
              <a:rPr lang="en-MY" sz="1600" dirty="0"/>
              <a:t>, </a:t>
            </a:r>
            <a:r>
              <a:rPr lang="en-MY" sz="1600" dirty="0" err="1"/>
              <a:t>selamat</a:t>
            </a:r>
            <a:r>
              <a:rPr lang="en-MY" sz="1600" dirty="0"/>
              <a:t>, </a:t>
            </a:r>
            <a:r>
              <a:rPr lang="en-MY" sz="1600" dirty="0" err="1"/>
              <a:t>tanpa</a:t>
            </a:r>
            <a:r>
              <a:rPr lang="en-MY" sz="1600" dirty="0"/>
              <a:t> </a:t>
            </a:r>
            <a:r>
              <a:rPr lang="en-MY" sz="1600" dirty="0" err="1"/>
              <a:t>risiko</a:t>
            </a:r>
            <a:r>
              <a:rPr lang="en-MY" sz="1600" dirty="0"/>
              <a:t> </a:t>
            </a:r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kesihatan</a:t>
            </a:r>
            <a:r>
              <a:rPr lang="en-MY" sz="1600" dirty="0"/>
              <a:t>,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memadai</a:t>
            </a:r>
            <a:r>
              <a:rPr lang="en-MY" sz="1600" dirty="0"/>
              <a:t> </a:t>
            </a:r>
            <a:r>
              <a:rPr lang="en-MY" sz="1600" dirty="0" err="1"/>
              <a:t>berkenaan</a:t>
            </a:r>
            <a:r>
              <a:rPr lang="en-MY" sz="1600" dirty="0"/>
              <a:t> </a:t>
            </a:r>
            <a:r>
              <a:rPr lang="en-MY" sz="1600" dirty="0" err="1"/>
              <a:t>Keselamatan</a:t>
            </a:r>
            <a:r>
              <a:rPr lang="en-MY" sz="1600" dirty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Kesihatan</a:t>
            </a:r>
            <a:r>
              <a:rPr lang="en-MY" sz="1600" dirty="0"/>
              <a:t> </a:t>
            </a:r>
            <a:r>
              <a:rPr lang="en-MY" sz="1600" dirty="0" err="1"/>
              <a:t>Pekerjaan</a:t>
            </a:r>
            <a:r>
              <a:rPr lang="en-MY" sz="1600" dirty="0"/>
              <a:t> 27 </a:t>
            </a:r>
            <a:r>
              <a:rPr lang="en-MY" sz="1600" dirty="0" err="1"/>
              <a:t>dengan</a:t>
            </a:r>
            <a:r>
              <a:rPr lang="en-MY" sz="1600" dirty="0"/>
              <a:t> </a:t>
            </a:r>
            <a:r>
              <a:rPr lang="en-MY" sz="1600" dirty="0" err="1"/>
              <a:t>kemudahan</a:t>
            </a:r>
            <a:r>
              <a:rPr lang="en-MY" sz="1600" dirty="0"/>
              <a:t> </a:t>
            </a:r>
            <a:r>
              <a:rPr lang="en-MY" sz="1600" dirty="0" err="1"/>
              <a:t>bagi</a:t>
            </a:r>
            <a:r>
              <a:rPr lang="en-MY" sz="1600" dirty="0"/>
              <a:t> </a:t>
            </a:r>
            <a:r>
              <a:rPr lang="en-MY" sz="1600" dirty="0" err="1"/>
              <a:t>kebajikan</a:t>
            </a:r>
            <a:r>
              <a:rPr lang="en-MY" sz="1600" dirty="0"/>
              <a:t> </a:t>
            </a:r>
            <a:r>
              <a:rPr lang="en-MY" sz="1600" dirty="0" err="1"/>
              <a:t>mereka</a:t>
            </a:r>
            <a:r>
              <a:rPr lang="en-MY" sz="1600" dirty="0"/>
              <a:t> yang </a:t>
            </a:r>
            <a:r>
              <a:rPr lang="en-MY" sz="1600" dirty="0" err="1"/>
              <a:t>sedang</a:t>
            </a:r>
            <a:r>
              <a:rPr lang="en-MY" sz="1600" dirty="0"/>
              <a:t> </a:t>
            </a:r>
            <a:r>
              <a:rPr lang="en-MY" sz="1600" dirty="0" err="1"/>
              <a:t>bekerja</a:t>
            </a:r>
            <a:r>
              <a:rPr lang="en-MY" sz="1600" dirty="0"/>
              <a:t>; </a:t>
            </a:r>
            <a:endParaRPr lang="en-MY" sz="1600" dirty="0" smtClean="0"/>
          </a:p>
          <a:p>
            <a:pPr marL="712788" indent="-444500" algn="just">
              <a:buAutoNum type="alphaLcParenBoth"/>
            </a:pPr>
            <a:r>
              <a:rPr lang="en-MY" sz="1600" dirty="0" err="1" smtClean="0"/>
              <a:t>pembangunan</a:t>
            </a:r>
            <a:r>
              <a:rPr lang="en-MY" sz="1600" dirty="0" smtClean="0"/>
              <a:t>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pelaksanaan</a:t>
            </a:r>
            <a:r>
              <a:rPr lang="en-MY" sz="1600" dirty="0"/>
              <a:t> </a:t>
            </a:r>
            <a:r>
              <a:rPr lang="en-MY" sz="1600" dirty="0" err="1"/>
              <a:t>tatacara</a:t>
            </a:r>
            <a:r>
              <a:rPr lang="en-MY" sz="1600" dirty="0"/>
              <a:t> </a:t>
            </a:r>
            <a:r>
              <a:rPr lang="en-MY" sz="1600" dirty="0" err="1"/>
              <a:t>bagi</a:t>
            </a:r>
            <a:r>
              <a:rPr lang="en-MY" sz="1600" dirty="0"/>
              <a:t> </a:t>
            </a:r>
            <a:r>
              <a:rPr lang="en-MY" sz="1600" dirty="0" err="1"/>
              <a:t>berurusan</a:t>
            </a:r>
            <a:r>
              <a:rPr lang="en-MY" sz="1600" dirty="0"/>
              <a:t> </a:t>
            </a:r>
            <a:r>
              <a:rPr lang="en-MY" sz="1600" dirty="0" err="1"/>
              <a:t>dengan</a:t>
            </a:r>
            <a:r>
              <a:rPr lang="en-MY" sz="1600" dirty="0"/>
              <a:t> </a:t>
            </a:r>
            <a:r>
              <a:rPr lang="en-MY" sz="1600" dirty="0" err="1"/>
              <a:t>kecemasan</a:t>
            </a:r>
            <a:r>
              <a:rPr lang="en-MY" sz="1600" dirty="0"/>
              <a:t> yang </a:t>
            </a:r>
            <a:r>
              <a:rPr lang="en-MY" sz="1600" dirty="0" err="1"/>
              <a:t>boleh</a:t>
            </a:r>
            <a:r>
              <a:rPr lang="en-MY" sz="1600" dirty="0"/>
              <a:t> </a:t>
            </a:r>
            <a:r>
              <a:rPr lang="en-MY" sz="1600" dirty="0" err="1"/>
              <a:t>timbul</a:t>
            </a:r>
            <a:r>
              <a:rPr lang="en-MY" sz="1600" dirty="0"/>
              <a:t> </a:t>
            </a:r>
            <a:r>
              <a:rPr lang="en-MY" sz="1600" dirty="0" err="1"/>
              <a:t>semasa</a:t>
            </a:r>
            <a:r>
              <a:rPr lang="en-MY" sz="1600" dirty="0"/>
              <a:t> </a:t>
            </a:r>
            <a:r>
              <a:rPr lang="en-MY" sz="1600" dirty="0" err="1"/>
              <a:t>pekerjanya</a:t>
            </a:r>
            <a:r>
              <a:rPr lang="en-MY" sz="1600" dirty="0"/>
              <a:t> </a:t>
            </a:r>
            <a:r>
              <a:rPr lang="en-MY" sz="1600" dirty="0" err="1"/>
              <a:t>sedang</a:t>
            </a:r>
            <a:r>
              <a:rPr lang="en-MY" sz="1600" dirty="0"/>
              <a:t> </a:t>
            </a:r>
            <a:r>
              <a:rPr lang="en-MY" sz="1600" dirty="0" err="1"/>
              <a:t>bekerja</a:t>
            </a:r>
            <a:r>
              <a:rPr lang="en-MY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327" y="1233977"/>
            <a:ext cx="3195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b="1" dirty="0" err="1">
                <a:solidFill>
                  <a:srgbClr val="0070C0"/>
                </a:solidFill>
              </a:rPr>
              <a:t>Kewajipan</a:t>
            </a:r>
            <a:r>
              <a:rPr lang="en-MY" sz="2400" b="1" dirty="0">
                <a:solidFill>
                  <a:srgbClr val="0070C0"/>
                </a:solidFill>
              </a:rPr>
              <a:t> Am </a:t>
            </a:r>
            <a:r>
              <a:rPr lang="en-MY" sz="2400" b="1" dirty="0" err="1">
                <a:solidFill>
                  <a:srgbClr val="0070C0"/>
                </a:solidFill>
              </a:rPr>
              <a:t>Majikan</a:t>
            </a:r>
            <a:r>
              <a:rPr lang="en-MY" sz="2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23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a prisoner behind bars&#10;&#10;Description automatically generated">
            <a:extLst>
              <a:ext uri="{FF2B5EF4-FFF2-40B4-BE49-F238E27FC236}">
                <a16:creationId xmlns="" xmlns:a16="http://schemas.microsoft.com/office/drawing/2014/main" id="{E39FEEC9-38F2-0BAE-4E00-ED6970D1D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8914" y="1345942"/>
            <a:ext cx="4395374" cy="4422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D3E0D7-F3D3-5C0C-7A3E-2CC6A57CDE34}"/>
              </a:ext>
            </a:extLst>
          </p:cNvPr>
          <p:cNvSpPr txBox="1"/>
          <p:nvPr/>
        </p:nvSpPr>
        <p:spPr>
          <a:xfrm>
            <a:off x="822203" y="2849687"/>
            <a:ext cx="56167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dirty="0" err="1"/>
              <a:t>Denda</a:t>
            </a:r>
            <a:r>
              <a:rPr lang="en-MY" sz="3600" dirty="0"/>
              <a:t> </a:t>
            </a:r>
            <a:r>
              <a:rPr lang="en-MY" sz="3600" dirty="0" err="1"/>
              <a:t>tidak</a:t>
            </a:r>
            <a:r>
              <a:rPr lang="en-MY" sz="3600" dirty="0"/>
              <a:t> </a:t>
            </a:r>
            <a:r>
              <a:rPr lang="en-MY" sz="3600" dirty="0" err="1"/>
              <a:t>melebihi</a:t>
            </a:r>
            <a:r>
              <a:rPr lang="en-MY" sz="3600" dirty="0"/>
              <a:t> </a:t>
            </a:r>
            <a:r>
              <a:rPr lang="en-MY" sz="3600" b="1" dirty="0">
                <a:solidFill>
                  <a:srgbClr val="FF0000"/>
                </a:solidFill>
              </a:rPr>
              <a:t>lima ratus </a:t>
            </a:r>
            <a:r>
              <a:rPr lang="en-MY" sz="3600" b="1" dirty="0" err="1">
                <a:solidFill>
                  <a:srgbClr val="FF0000"/>
                </a:solidFill>
              </a:rPr>
              <a:t>ribu</a:t>
            </a:r>
            <a:r>
              <a:rPr lang="en-MY" sz="3600" b="1" dirty="0">
                <a:solidFill>
                  <a:srgbClr val="FF0000"/>
                </a:solidFill>
              </a:rPr>
              <a:t> ringgit </a:t>
            </a:r>
            <a:r>
              <a:rPr lang="en-MY" sz="3600" dirty="0" err="1"/>
              <a:t>atau</a:t>
            </a:r>
            <a:r>
              <a:rPr lang="en-MY" sz="3600" dirty="0"/>
              <a:t> </a:t>
            </a:r>
            <a:r>
              <a:rPr lang="en-MY" sz="3600" dirty="0" err="1"/>
              <a:t>dipenjarakan</a:t>
            </a:r>
            <a:r>
              <a:rPr lang="en-MY" sz="3600" dirty="0"/>
              <a:t> </a:t>
            </a:r>
            <a:r>
              <a:rPr lang="en-MY" sz="3600" dirty="0" err="1"/>
              <a:t>selama</a:t>
            </a:r>
            <a:r>
              <a:rPr lang="en-MY" sz="3600" dirty="0"/>
              <a:t> </a:t>
            </a:r>
            <a:r>
              <a:rPr lang="en-MY" sz="3600" dirty="0" err="1"/>
              <a:t>tempoh</a:t>
            </a:r>
            <a:r>
              <a:rPr lang="en-MY" sz="3600" dirty="0"/>
              <a:t> </a:t>
            </a:r>
            <a:r>
              <a:rPr lang="en-MY" sz="3600" dirty="0" err="1"/>
              <a:t>tidak</a:t>
            </a:r>
            <a:r>
              <a:rPr lang="en-MY" sz="3600" dirty="0"/>
              <a:t> </a:t>
            </a:r>
            <a:r>
              <a:rPr lang="en-MY" sz="3600" dirty="0" err="1"/>
              <a:t>melebihi</a:t>
            </a:r>
            <a:r>
              <a:rPr lang="en-MY" sz="3600" dirty="0"/>
              <a:t> </a:t>
            </a:r>
            <a:r>
              <a:rPr lang="en-MY" sz="3600" b="1" dirty="0">
                <a:solidFill>
                  <a:srgbClr val="FF0000"/>
                </a:solidFill>
              </a:rPr>
              <a:t>dua </a:t>
            </a:r>
            <a:r>
              <a:rPr lang="en-MY" sz="3600" b="1" dirty="0" err="1">
                <a:solidFill>
                  <a:srgbClr val="FF0000"/>
                </a:solidFill>
              </a:rPr>
              <a:t>tahun</a:t>
            </a:r>
            <a:r>
              <a:rPr lang="en-MY" sz="3600" b="1" dirty="0">
                <a:solidFill>
                  <a:srgbClr val="FF0000"/>
                </a:solidFill>
              </a:rPr>
              <a:t> </a:t>
            </a:r>
            <a:r>
              <a:rPr lang="en-MY" sz="3600" dirty="0" err="1"/>
              <a:t>atau</a:t>
            </a:r>
            <a:r>
              <a:rPr lang="en-MY" sz="3600" dirty="0"/>
              <a:t> </a:t>
            </a:r>
            <a:r>
              <a:rPr lang="en-MY" sz="3600" dirty="0" err="1"/>
              <a:t>kedua-duanya</a:t>
            </a:r>
            <a:r>
              <a:rPr lang="en-MY" sz="36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F06118-D87C-AED0-F90E-242680CD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8" y="1089246"/>
            <a:ext cx="2344994" cy="1976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1F8208-3A53-8E0A-4403-0A58BAAA6657}"/>
              </a:ext>
            </a:extLst>
          </p:cNvPr>
          <p:cNvSpPr txBox="1"/>
          <p:nvPr/>
        </p:nvSpPr>
        <p:spPr>
          <a:xfrm>
            <a:off x="2236160" y="1345943"/>
            <a:ext cx="43663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 smtClean="0">
                <a:solidFill>
                  <a:srgbClr val="002060"/>
                </a:solidFill>
              </a:rPr>
              <a:t>PENALTI</a:t>
            </a:r>
          </a:p>
          <a:p>
            <a:r>
              <a:rPr lang="en-MY" sz="2400" b="1" dirty="0" smtClean="0">
                <a:solidFill>
                  <a:srgbClr val="0070C0"/>
                </a:solidFill>
              </a:rPr>
              <a:t>(SEKSYEN 19, AKKP 1994)</a:t>
            </a:r>
            <a:r>
              <a:rPr lang="en-MY" sz="2400" b="1" dirty="0" smtClean="0">
                <a:solidFill>
                  <a:srgbClr val="0070C0"/>
                </a:solidFill>
              </a:rPr>
              <a:t>  </a:t>
            </a:r>
            <a:endParaRPr lang="en-MY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99316B4-6F1A-CD6E-3154-1AC881D52DE1}"/>
              </a:ext>
            </a:extLst>
          </p:cNvPr>
          <p:cNvSpPr txBox="1"/>
          <p:nvPr/>
        </p:nvSpPr>
        <p:spPr>
          <a:xfrm>
            <a:off x="468327" y="666729"/>
            <a:ext cx="9112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>
                <a:solidFill>
                  <a:srgbClr val="002060"/>
                </a:solidFill>
              </a:rPr>
              <a:t>SEKSYEN </a:t>
            </a:r>
            <a:r>
              <a:rPr lang="en-MY" sz="4400" b="1" dirty="0" smtClean="0">
                <a:solidFill>
                  <a:srgbClr val="002060"/>
                </a:solidFill>
              </a:rPr>
              <a:t>24, AKKP 1994</a:t>
            </a:r>
            <a:endParaRPr lang="en-MY" sz="4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27" y="1436170"/>
            <a:ext cx="574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b="1" dirty="0" err="1" smtClean="0">
                <a:solidFill>
                  <a:srgbClr val="0070C0"/>
                </a:solidFill>
              </a:rPr>
              <a:t>Kewajipan</a:t>
            </a:r>
            <a:r>
              <a:rPr lang="en-MY" sz="2400" b="1" dirty="0" smtClean="0">
                <a:solidFill>
                  <a:srgbClr val="0070C0"/>
                </a:solidFill>
              </a:rPr>
              <a:t> Am </a:t>
            </a:r>
            <a:r>
              <a:rPr lang="en-MY" sz="2400" b="1" dirty="0" err="1" smtClean="0">
                <a:solidFill>
                  <a:srgbClr val="0070C0"/>
                </a:solidFill>
              </a:rPr>
              <a:t>Pekerja</a:t>
            </a:r>
            <a:r>
              <a:rPr lang="en-MY" sz="2400" b="1" dirty="0" smtClean="0">
                <a:solidFill>
                  <a:srgbClr val="0070C0"/>
                </a:solidFill>
              </a:rPr>
              <a:t> Yang </a:t>
            </a:r>
            <a:r>
              <a:rPr lang="en-MY" sz="2400" b="1" dirty="0" err="1" smtClean="0">
                <a:solidFill>
                  <a:srgbClr val="0070C0"/>
                </a:solidFill>
              </a:rPr>
              <a:t>Sedang</a:t>
            </a:r>
            <a:r>
              <a:rPr lang="en-MY" sz="2400" b="1" dirty="0" smtClean="0">
                <a:solidFill>
                  <a:srgbClr val="0070C0"/>
                </a:solidFill>
              </a:rPr>
              <a:t> </a:t>
            </a:r>
            <a:r>
              <a:rPr lang="en-MY" sz="2400" b="1" dirty="0" err="1" smtClean="0">
                <a:solidFill>
                  <a:srgbClr val="0070C0"/>
                </a:solidFill>
              </a:rPr>
              <a:t>Bekerja</a:t>
            </a:r>
            <a:endParaRPr lang="en-MY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27" y="2056140"/>
            <a:ext cx="10894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dirty="0"/>
              <a:t>24. (1)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kewajipan</a:t>
            </a:r>
            <a:r>
              <a:rPr lang="en-MY" dirty="0"/>
              <a:t> </a:t>
            </a:r>
            <a:r>
              <a:rPr lang="en-MY" dirty="0" err="1"/>
              <a:t>tiap-tiap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yang </a:t>
            </a:r>
            <a:r>
              <a:rPr lang="en-MY" dirty="0" err="1"/>
              <a:t>sedang</a:t>
            </a:r>
            <a:r>
              <a:rPr lang="en-MY" dirty="0"/>
              <a:t> </a:t>
            </a:r>
            <a:r>
              <a:rPr lang="en-MY" dirty="0" err="1"/>
              <a:t>bekerja</a:t>
            </a:r>
            <a:r>
              <a:rPr lang="en-MY" dirty="0"/>
              <a:t>— </a:t>
            </a:r>
            <a:endParaRPr lang="en-MY" dirty="0" smtClean="0"/>
          </a:p>
          <a:p>
            <a:pPr marL="1076325" indent="-444500" algn="just">
              <a:buAutoNum type="alphaLcParenBoth"/>
            </a:pP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memberikan</a:t>
            </a:r>
            <a:r>
              <a:rPr lang="en-MY" dirty="0"/>
              <a:t> </a:t>
            </a:r>
            <a:r>
              <a:rPr lang="en-MY" dirty="0" err="1"/>
              <a:t>perhatian</a:t>
            </a:r>
            <a:r>
              <a:rPr lang="en-MY" dirty="0"/>
              <a:t> yang </a:t>
            </a:r>
            <a:r>
              <a:rPr lang="en-MY" dirty="0" err="1"/>
              <a:t>munasabah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keselamatan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dirinya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orang lain yang </a:t>
            </a:r>
            <a:r>
              <a:rPr lang="en-MY" dirty="0" err="1"/>
              <a:t>mungkin</a:t>
            </a:r>
            <a:r>
              <a:rPr lang="en-MY" dirty="0"/>
              <a:t> </a:t>
            </a:r>
            <a:r>
              <a:rPr lang="en-MY" dirty="0" err="1"/>
              <a:t>terjejas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tindakan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peninggalannya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bekerja</a:t>
            </a:r>
            <a:r>
              <a:rPr lang="en-MY" dirty="0"/>
              <a:t>; </a:t>
            </a:r>
            <a:endParaRPr lang="en-MY" dirty="0" smtClean="0"/>
          </a:p>
          <a:p>
            <a:pPr marL="1076325" indent="-444500" algn="just">
              <a:buAutoNum type="alphaLcParenBoth"/>
            </a:pP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bekerjasama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majikannya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mana-mana</a:t>
            </a:r>
            <a:r>
              <a:rPr lang="en-MY" dirty="0"/>
              <a:t> orang lain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menunaikan</a:t>
            </a:r>
            <a:r>
              <a:rPr lang="en-MY" dirty="0"/>
              <a:t> </a:t>
            </a:r>
            <a:r>
              <a:rPr lang="en-MY" dirty="0" err="1"/>
              <a:t>apa-apa</a:t>
            </a:r>
            <a:r>
              <a:rPr lang="en-MY" dirty="0"/>
              <a:t> </a:t>
            </a:r>
            <a:r>
              <a:rPr lang="en-MY" dirty="0" err="1"/>
              <a:t>kewajipan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kehendak</a:t>
            </a:r>
            <a:r>
              <a:rPr lang="en-MY" dirty="0"/>
              <a:t> yang </a:t>
            </a:r>
            <a:r>
              <a:rPr lang="en-MY" dirty="0" err="1"/>
              <a:t>dikenakan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majikan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orang lain </a:t>
            </a:r>
            <a:r>
              <a:rPr lang="en-MY" dirty="0" err="1"/>
              <a:t>itu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Akta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mana-mana</a:t>
            </a:r>
            <a:r>
              <a:rPr lang="en-MY" dirty="0"/>
              <a:t> </a:t>
            </a:r>
            <a:r>
              <a:rPr lang="en-MY" dirty="0" err="1"/>
              <a:t>peraturan</a:t>
            </a:r>
            <a:r>
              <a:rPr lang="en-MY" dirty="0"/>
              <a:t> yang </a:t>
            </a:r>
            <a:r>
              <a:rPr lang="en-MY" dirty="0" err="1"/>
              <a:t>dibuat</a:t>
            </a:r>
            <a:r>
              <a:rPr lang="en-MY" dirty="0"/>
              <a:t> di </a:t>
            </a:r>
            <a:r>
              <a:rPr lang="en-MY" dirty="0" err="1"/>
              <a:t>bawahnya</a:t>
            </a:r>
            <a:r>
              <a:rPr lang="en-MY" dirty="0"/>
              <a:t>; </a:t>
            </a:r>
            <a:endParaRPr lang="en-MY" dirty="0" smtClean="0"/>
          </a:p>
          <a:p>
            <a:pPr marL="1076325" indent="-444500" algn="just">
              <a:buAutoNum type="alphaLcParenBoth"/>
            </a:pP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memakai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sepanjang</a:t>
            </a:r>
            <a:r>
              <a:rPr lang="en-MY" dirty="0"/>
              <a:t> </a:t>
            </a:r>
            <a:r>
              <a:rPr lang="en-MY" dirty="0" err="1"/>
              <a:t>masa</a:t>
            </a:r>
            <a:r>
              <a:rPr lang="en-MY" dirty="0"/>
              <a:t> </a:t>
            </a:r>
            <a:r>
              <a:rPr lang="en-MY" dirty="0" err="1"/>
              <a:t>apa-apa</a:t>
            </a:r>
            <a:r>
              <a:rPr lang="en-MY" dirty="0"/>
              <a:t> </a:t>
            </a:r>
            <a:r>
              <a:rPr lang="en-MY" dirty="0" err="1"/>
              <a:t>kelengkapan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pakaian</a:t>
            </a:r>
            <a:r>
              <a:rPr lang="en-MY" dirty="0"/>
              <a:t> </a:t>
            </a:r>
            <a:r>
              <a:rPr lang="en-MY" dirty="0" err="1"/>
              <a:t>perlindungan</a:t>
            </a:r>
            <a:r>
              <a:rPr lang="en-MY" dirty="0"/>
              <a:t> yang </a:t>
            </a:r>
            <a:r>
              <a:rPr lang="en-MY" dirty="0" err="1"/>
              <a:t>diadakan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majikan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maksud</a:t>
            </a:r>
            <a:r>
              <a:rPr lang="en-MY" dirty="0"/>
              <a:t> </a:t>
            </a:r>
            <a:r>
              <a:rPr lang="en-MY" dirty="0" err="1"/>
              <a:t>mencegah</a:t>
            </a:r>
            <a:r>
              <a:rPr lang="en-MY" dirty="0"/>
              <a:t> </a:t>
            </a:r>
            <a:r>
              <a:rPr lang="en-MY" dirty="0" err="1"/>
              <a:t>apa-apa</a:t>
            </a:r>
            <a:r>
              <a:rPr lang="en-MY" dirty="0"/>
              <a:t> </a:t>
            </a:r>
            <a:r>
              <a:rPr lang="en-MY" dirty="0" err="1"/>
              <a:t>risiko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keselamatan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kesihatannya</a:t>
            </a:r>
            <a:r>
              <a:rPr lang="en-MY" dirty="0"/>
              <a:t>; </a:t>
            </a:r>
            <a:r>
              <a:rPr lang="en-MY" dirty="0" err="1" smtClean="0"/>
              <a:t>dan</a:t>
            </a:r>
            <a:endParaRPr lang="en-MY" dirty="0" smtClean="0"/>
          </a:p>
          <a:p>
            <a:pPr marL="1076325" indent="-444500" algn="just">
              <a:buAutoNum type="alphaLcParenBoth"/>
            </a:pP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mematuhi</a:t>
            </a:r>
            <a:r>
              <a:rPr lang="en-MY" dirty="0"/>
              <a:t> </a:t>
            </a:r>
            <a:r>
              <a:rPr lang="en-MY" dirty="0" err="1"/>
              <a:t>apa-apa</a:t>
            </a:r>
            <a:r>
              <a:rPr lang="en-MY" dirty="0"/>
              <a:t> </a:t>
            </a:r>
            <a:r>
              <a:rPr lang="en-MY" dirty="0" err="1"/>
              <a:t>arahan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langkah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keselamatan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pekerjaan</a:t>
            </a:r>
            <a:r>
              <a:rPr lang="en-MY" dirty="0"/>
              <a:t> yang </a:t>
            </a:r>
            <a:r>
              <a:rPr lang="en-MY" dirty="0" err="1"/>
              <a:t>diperkenalkan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majikannya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mana-mana</a:t>
            </a:r>
            <a:r>
              <a:rPr lang="en-MY" dirty="0"/>
              <a:t> orang lain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di </a:t>
            </a:r>
            <a:r>
              <a:rPr lang="en-MY" dirty="0" err="1"/>
              <a:t>bawah</a:t>
            </a:r>
            <a:r>
              <a:rPr lang="en-MY" dirty="0"/>
              <a:t> </a:t>
            </a:r>
            <a:r>
              <a:rPr lang="en-MY" dirty="0" err="1"/>
              <a:t>Akta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mana-mana</a:t>
            </a:r>
            <a:r>
              <a:rPr lang="en-MY" dirty="0"/>
              <a:t> </a:t>
            </a:r>
            <a:r>
              <a:rPr lang="en-MY" dirty="0" err="1"/>
              <a:t>peraturan</a:t>
            </a:r>
            <a:r>
              <a:rPr lang="en-MY" dirty="0"/>
              <a:t> yang </a:t>
            </a:r>
            <a:r>
              <a:rPr lang="en-MY" dirty="0" err="1"/>
              <a:t>dibuat</a:t>
            </a:r>
            <a:r>
              <a:rPr lang="en-MY" dirty="0"/>
              <a:t> di </a:t>
            </a:r>
            <a:r>
              <a:rPr lang="en-MY" dirty="0" err="1"/>
              <a:t>bawahnya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60"/>
          <a:stretch>
            <a:fillRect/>
          </a:stretch>
        </p:blipFill>
        <p:spPr>
          <a:xfrm>
            <a:off x="7247261" y="1492731"/>
            <a:ext cx="4395600" cy="4300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35851" y="302898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3600" dirty="0" err="1" smtClean="0"/>
              <a:t>Denda</a:t>
            </a:r>
            <a:r>
              <a:rPr lang="en-MY" sz="3600" dirty="0" smtClean="0"/>
              <a:t> </a:t>
            </a:r>
            <a:r>
              <a:rPr lang="en-MY" sz="3600" dirty="0" err="1" smtClean="0"/>
              <a:t>tidak</a:t>
            </a:r>
            <a:r>
              <a:rPr lang="en-MY" sz="3600" dirty="0" smtClean="0"/>
              <a:t> </a:t>
            </a:r>
            <a:r>
              <a:rPr lang="en-MY" sz="3600" dirty="0" err="1"/>
              <a:t>melebihi</a:t>
            </a:r>
            <a:r>
              <a:rPr lang="en-MY" sz="3600" dirty="0"/>
              <a:t> </a:t>
            </a:r>
            <a:r>
              <a:rPr lang="en-MY" sz="3600" b="1" dirty="0" err="1" smtClean="0">
                <a:solidFill>
                  <a:srgbClr val="FF0000"/>
                </a:solidFill>
              </a:rPr>
              <a:t>dua</a:t>
            </a:r>
            <a:r>
              <a:rPr lang="en-MY" sz="3600" b="1" dirty="0" smtClean="0">
                <a:solidFill>
                  <a:srgbClr val="FF0000"/>
                </a:solidFill>
              </a:rPr>
              <a:t> </a:t>
            </a:r>
            <a:r>
              <a:rPr lang="en-MY" sz="3600" b="1" dirty="0" err="1" smtClean="0">
                <a:solidFill>
                  <a:srgbClr val="FF0000"/>
                </a:solidFill>
              </a:rPr>
              <a:t>ribu</a:t>
            </a:r>
            <a:r>
              <a:rPr lang="en-MY" sz="3600" b="1" dirty="0" smtClean="0">
                <a:solidFill>
                  <a:srgbClr val="FF0000"/>
                </a:solidFill>
              </a:rPr>
              <a:t> ringgit </a:t>
            </a:r>
            <a:r>
              <a:rPr lang="en-MY" sz="3600" dirty="0" err="1" smtClean="0"/>
              <a:t>atau</a:t>
            </a:r>
            <a:r>
              <a:rPr lang="en-MY" sz="3600" dirty="0" smtClean="0"/>
              <a:t> </a:t>
            </a:r>
            <a:r>
              <a:rPr lang="en-MY" sz="3600" dirty="0" err="1"/>
              <a:t>dipenjarakan</a:t>
            </a:r>
            <a:r>
              <a:rPr lang="en-MY" sz="3600" dirty="0"/>
              <a:t> </a:t>
            </a:r>
            <a:r>
              <a:rPr lang="en-MY" sz="3600" dirty="0" err="1"/>
              <a:t>selama</a:t>
            </a:r>
            <a:r>
              <a:rPr lang="en-MY" sz="3600" dirty="0"/>
              <a:t> </a:t>
            </a:r>
            <a:r>
              <a:rPr lang="en-MY" sz="3600" dirty="0" err="1"/>
              <a:t>tempoh</a:t>
            </a:r>
            <a:r>
              <a:rPr lang="en-MY" sz="3600" dirty="0"/>
              <a:t> </a:t>
            </a:r>
            <a:r>
              <a:rPr lang="en-MY" sz="3600" dirty="0" err="1"/>
              <a:t>tidak</a:t>
            </a:r>
            <a:r>
              <a:rPr lang="en-MY" sz="3600" dirty="0"/>
              <a:t> </a:t>
            </a:r>
            <a:r>
              <a:rPr lang="en-MY" sz="3600" dirty="0" err="1"/>
              <a:t>melebihi</a:t>
            </a:r>
            <a:r>
              <a:rPr lang="en-MY" sz="3600" dirty="0"/>
              <a:t> </a:t>
            </a:r>
            <a:r>
              <a:rPr lang="en-MY" sz="3600" b="1" dirty="0" err="1" smtClean="0">
                <a:solidFill>
                  <a:srgbClr val="FF0000"/>
                </a:solidFill>
              </a:rPr>
              <a:t>tiga</a:t>
            </a:r>
            <a:r>
              <a:rPr lang="en-MY" sz="3600" b="1" dirty="0" smtClean="0">
                <a:solidFill>
                  <a:srgbClr val="FF0000"/>
                </a:solidFill>
              </a:rPr>
              <a:t> </a:t>
            </a:r>
            <a:r>
              <a:rPr lang="en-MY" sz="3600" b="1" dirty="0" err="1" smtClean="0">
                <a:solidFill>
                  <a:srgbClr val="FF0000"/>
                </a:solidFill>
              </a:rPr>
              <a:t>bulan</a:t>
            </a:r>
            <a:r>
              <a:rPr lang="en-MY" sz="3600" b="1" dirty="0" smtClean="0">
                <a:solidFill>
                  <a:srgbClr val="FF0000"/>
                </a:solidFill>
              </a:rPr>
              <a:t> </a:t>
            </a:r>
            <a:r>
              <a:rPr lang="en-MY" sz="3600" dirty="0" err="1" smtClean="0"/>
              <a:t>atau</a:t>
            </a:r>
            <a:r>
              <a:rPr lang="en-MY" sz="3600" dirty="0" smtClean="0"/>
              <a:t> </a:t>
            </a:r>
            <a:r>
              <a:rPr lang="en-MY" sz="3600" dirty="0" err="1"/>
              <a:t>kedua-duanya</a:t>
            </a:r>
            <a:r>
              <a:rPr lang="en-MY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F06118-D87C-AED0-F90E-242680CD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09" y="1052028"/>
            <a:ext cx="2344994" cy="1976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1F8208-3A53-8E0A-4403-0A58BAAA6657}"/>
              </a:ext>
            </a:extLst>
          </p:cNvPr>
          <p:cNvSpPr txBox="1"/>
          <p:nvPr/>
        </p:nvSpPr>
        <p:spPr>
          <a:xfrm>
            <a:off x="2518549" y="1514138"/>
            <a:ext cx="43663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 smtClean="0">
                <a:solidFill>
                  <a:srgbClr val="002060"/>
                </a:solidFill>
              </a:rPr>
              <a:t>PENALTI</a:t>
            </a:r>
          </a:p>
          <a:p>
            <a:r>
              <a:rPr lang="en-MY" sz="2400" b="1" dirty="0" smtClean="0">
                <a:solidFill>
                  <a:srgbClr val="0070C0"/>
                </a:solidFill>
              </a:rPr>
              <a:t>(SEKSYEN 24(2), AKKP 1994)</a:t>
            </a:r>
            <a:r>
              <a:rPr lang="en-MY" sz="2400" b="1" dirty="0" smtClean="0">
                <a:solidFill>
                  <a:srgbClr val="0070C0"/>
                </a:solidFill>
              </a:rPr>
              <a:t>  </a:t>
            </a:r>
            <a:endParaRPr lang="en-MY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99316B4-6F1A-CD6E-3154-1AC881D52DE1}"/>
              </a:ext>
            </a:extLst>
          </p:cNvPr>
          <p:cNvSpPr txBox="1"/>
          <p:nvPr/>
        </p:nvSpPr>
        <p:spPr>
          <a:xfrm>
            <a:off x="479611" y="576216"/>
            <a:ext cx="9112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400" b="1" dirty="0">
                <a:solidFill>
                  <a:srgbClr val="002060"/>
                </a:solidFill>
              </a:rPr>
              <a:t>SEKSYEN </a:t>
            </a:r>
            <a:r>
              <a:rPr lang="en-MY" sz="4400" b="1" dirty="0" smtClean="0">
                <a:solidFill>
                  <a:srgbClr val="002060"/>
                </a:solidFill>
              </a:rPr>
              <a:t>26</a:t>
            </a:r>
            <a:r>
              <a:rPr lang="en-MY" sz="4400" b="1" baseline="-10000" dirty="0" smtClean="0">
                <a:solidFill>
                  <a:srgbClr val="002060"/>
                </a:solidFill>
              </a:rPr>
              <a:t>A</a:t>
            </a:r>
            <a:r>
              <a:rPr lang="en-MY" sz="4400" b="1" dirty="0" smtClean="0">
                <a:solidFill>
                  <a:srgbClr val="002060"/>
                </a:solidFill>
              </a:rPr>
              <a:t>, AKKP 1994</a:t>
            </a:r>
            <a:endParaRPr lang="en-MY" sz="4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741" y="1291560"/>
            <a:ext cx="16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b="1" dirty="0" err="1" smtClean="0">
                <a:solidFill>
                  <a:srgbClr val="0070C0"/>
                </a:solidFill>
              </a:rPr>
              <a:t>Hak</a:t>
            </a:r>
            <a:r>
              <a:rPr lang="en-MY" sz="2400" b="1" dirty="0" smtClean="0">
                <a:solidFill>
                  <a:srgbClr val="0070C0"/>
                </a:solidFill>
              </a:rPr>
              <a:t> </a:t>
            </a:r>
            <a:r>
              <a:rPr lang="en-MY" sz="2400" b="1" dirty="0" err="1" smtClean="0">
                <a:solidFill>
                  <a:srgbClr val="0070C0"/>
                </a:solidFill>
              </a:rPr>
              <a:t>Pekerja</a:t>
            </a:r>
            <a:endParaRPr lang="en-MY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741" y="1804052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dirty="0"/>
              <a:t>26A. (1)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, </a:t>
            </a:r>
            <a:r>
              <a:rPr lang="en-MY" dirty="0" err="1"/>
              <a:t>selepas</a:t>
            </a:r>
            <a:r>
              <a:rPr lang="en-MY" dirty="0"/>
              <a:t> </a:t>
            </a:r>
            <a:r>
              <a:rPr lang="en-MY" dirty="0" err="1"/>
              <a:t>memberitahu</a:t>
            </a:r>
            <a:r>
              <a:rPr lang="en-MY" dirty="0"/>
              <a:t> </a:t>
            </a:r>
            <a:r>
              <a:rPr lang="en-MY" dirty="0" err="1"/>
              <a:t>majikannya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wakilnya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dia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justifikasi</a:t>
            </a:r>
            <a:r>
              <a:rPr lang="en-MY" dirty="0"/>
              <a:t> yang </a:t>
            </a:r>
            <a:r>
              <a:rPr lang="en-MY" dirty="0" err="1"/>
              <a:t>munasabah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mempercayai</a:t>
            </a:r>
            <a:r>
              <a:rPr lang="en-MY" dirty="0"/>
              <a:t> </a:t>
            </a:r>
            <a:r>
              <a:rPr lang="en-MY" dirty="0" err="1" smtClean="0"/>
              <a:t>terdapat</a:t>
            </a:r>
            <a:r>
              <a:rPr lang="en-MY" dirty="0" smtClean="0"/>
              <a:t> </a:t>
            </a:r>
            <a:r>
              <a:rPr lang="en-MY" b="1" dirty="0" err="1" smtClean="0"/>
              <a:t>bahaya</a:t>
            </a:r>
            <a:r>
              <a:rPr lang="en-MY" b="1" dirty="0" smtClean="0"/>
              <a:t> </a:t>
            </a:r>
            <a:r>
              <a:rPr lang="en-MY" b="1" dirty="0" err="1"/>
              <a:t>hampir</a:t>
            </a:r>
            <a:r>
              <a:rPr lang="en-MY" b="1" dirty="0"/>
              <a:t> </a:t>
            </a:r>
            <a:r>
              <a:rPr lang="en-MY" b="1" dirty="0" err="1"/>
              <a:t>pasti</a:t>
            </a:r>
            <a:r>
              <a:rPr lang="en-MY" b="1" dirty="0"/>
              <a:t> </a:t>
            </a:r>
            <a:r>
              <a:rPr lang="en-MY" b="1" dirty="0" err="1"/>
              <a:t>berlaku</a:t>
            </a:r>
            <a:r>
              <a:rPr lang="en-MY" b="1" dirty="0"/>
              <a:t> </a:t>
            </a:r>
            <a:r>
              <a:rPr lang="en-MY" dirty="0"/>
              <a:t>di </a:t>
            </a:r>
            <a:r>
              <a:rPr lang="en-MY" dirty="0" err="1"/>
              <a:t>tempat</a:t>
            </a:r>
            <a:r>
              <a:rPr lang="en-MY" dirty="0"/>
              <a:t> </a:t>
            </a:r>
            <a:r>
              <a:rPr lang="en-MY" dirty="0" err="1"/>
              <a:t>kerjanya</a:t>
            </a:r>
            <a:r>
              <a:rPr lang="en-MY" dirty="0"/>
              <a:t>, </a:t>
            </a:r>
            <a:r>
              <a:rPr lang="en-MY" dirty="0" err="1"/>
              <a:t>hendaklah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hak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mengeluarkan</a:t>
            </a:r>
            <a:r>
              <a:rPr lang="en-MY" dirty="0"/>
              <a:t> </a:t>
            </a:r>
            <a:r>
              <a:rPr lang="en-MY" dirty="0" err="1"/>
              <a:t>dirinya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bahaya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kerja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majikan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 </a:t>
            </a:r>
            <a:r>
              <a:rPr lang="en-MY" dirty="0" err="1"/>
              <a:t>gagal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apa-apa</a:t>
            </a:r>
            <a:r>
              <a:rPr lang="en-MY" dirty="0"/>
              <a:t> </a:t>
            </a:r>
            <a:r>
              <a:rPr lang="en-MY" dirty="0" err="1"/>
              <a:t>tindakan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menghapuskan</a:t>
            </a:r>
            <a:r>
              <a:rPr lang="en-MY" dirty="0"/>
              <a:t> </a:t>
            </a:r>
            <a:r>
              <a:rPr lang="en-MY" dirty="0" err="1"/>
              <a:t>bahaya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. </a:t>
            </a:r>
            <a:endParaRPr lang="en-MY" dirty="0" smtClean="0"/>
          </a:p>
          <a:p>
            <a:pPr algn="just"/>
            <a:endParaRPr lang="en-MY" dirty="0"/>
          </a:p>
          <a:p>
            <a:pPr algn="just"/>
            <a:r>
              <a:rPr lang="en-MY" dirty="0" smtClean="0"/>
              <a:t>(</a:t>
            </a:r>
            <a:r>
              <a:rPr lang="en-MY" dirty="0"/>
              <a:t>2)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yang </a:t>
            </a:r>
            <a:r>
              <a:rPr lang="en-MY" dirty="0" err="1"/>
              <a:t>mengeluarkan</a:t>
            </a:r>
            <a:r>
              <a:rPr lang="en-MY" dirty="0"/>
              <a:t> </a:t>
            </a:r>
            <a:r>
              <a:rPr lang="en-MY" dirty="0" err="1"/>
              <a:t>dirinya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bahaya</a:t>
            </a:r>
            <a:r>
              <a:rPr lang="en-MY" dirty="0"/>
              <a:t>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subseksyen</a:t>
            </a:r>
            <a:r>
              <a:rPr lang="en-MY" dirty="0"/>
              <a:t> (1) </a:t>
            </a:r>
            <a:r>
              <a:rPr lang="en-MY" dirty="0" err="1"/>
              <a:t>hendaklah</a:t>
            </a:r>
            <a:r>
              <a:rPr lang="en-MY" dirty="0"/>
              <a:t> </a:t>
            </a:r>
            <a:r>
              <a:rPr lang="en-MY" dirty="0" err="1"/>
              <a:t>dilindungi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akibat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wajar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didiskriminasikan</a:t>
            </a:r>
            <a:r>
              <a:rPr lang="en-MY" dirty="0"/>
              <a:t>. </a:t>
            </a:r>
            <a:endParaRPr lang="en-MY" dirty="0" smtClean="0"/>
          </a:p>
          <a:p>
            <a:pPr algn="just"/>
            <a:endParaRPr lang="en-MY" dirty="0"/>
          </a:p>
          <a:p>
            <a:pPr algn="just"/>
            <a:r>
              <a:rPr lang="en-MY" dirty="0" smtClean="0"/>
              <a:t>(</a:t>
            </a:r>
            <a:r>
              <a:rPr lang="en-MY" dirty="0"/>
              <a:t>3)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maksud</a:t>
            </a:r>
            <a:r>
              <a:rPr lang="en-MY" dirty="0"/>
              <a:t> </a:t>
            </a:r>
            <a:r>
              <a:rPr lang="en-MY" dirty="0" err="1"/>
              <a:t>seksyen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, “</a:t>
            </a:r>
            <a:r>
              <a:rPr lang="en-MY" dirty="0" err="1"/>
              <a:t>bahaya</a:t>
            </a:r>
            <a:r>
              <a:rPr lang="en-MY" dirty="0"/>
              <a:t> </a:t>
            </a:r>
            <a:r>
              <a:rPr lang="en-MY" dirty="0" err="1"/>
              <a:t>hampir</a:t>
            </a:r>
            <a:r>
              <a:rPr lang="en-MY" dirty="0"/>
              <a:t> </a:t>
            </a:r>
            <a:r>
              <a:rPr lang="en-MY" dirty="0" err="1"/>
              <a:t>pasti</a:t>
            </a:r>
            <a:r>
              <a:rPr lang="en-MY" dirty="0"/>
              <a:t> </a:t>
            </a:r>
            <a:r>
              <a:rPr lang="en-MY" dirty="0" err="1"/>
              <a:t>berlaku</a:t>
            </a:r>
            <a:r>
              <a:rPr lang="en-MY" dirty="0"/>
              <a:t>” </a:t>
            </a:r>
            <a:r>
              <a:rPr lang="en-MY" dirty="0" err="1"/>
              <a:t>ertinya</a:t>
            </a:r>
            <a:r>
              <a:rPr lang="en-MY" dirty="0"/>
              <a:t> </a:t>
            </a:r>
            <a:r>
              <a:rPr lang="en-MY" dirty="0" err="1"/>
              <a:t>suatu</a:t>
            </a:r>
            <a:r>
              <a:rPr lang="en-MY" dirty="0"/>
              <a:t> </a:t>
            </a:r>
            <a:r>
              <a:rPr lang="en-MY" dirty="0" err="1"/>
              <a:t>risiko</a:t>
            </a:r>
            <a:r>
              <a:rPr lang="en-MY" dirty="0"/>
              <a:t> </a:t>
            </a:r>
            <a:r>
              <a:rPr lang="en-MY" dirty="0" err="1"/>
              <a:t>kematian</a:t>
            </a:r>
            <a:r>
              <a:rPr lang="en-MY" dirty="0"/>
              <a:t> yang </a:t>
            </a:r>
            <a:r>
              <a:rPr lang="en-MY" dirty="0" err="1"/>
              <a:t>serius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kecederaan</a:t>
            </a:r>
            <a:r>
              <a:rPr lang="en-MY" dirty="0"/>
              <a:t> </a:t>
            </a:r>
            <a:r>
              <a:rPr lang="en-MY" dirty="0" err="1"/>
              <a:t>badan</a:t>
            </a:r>
            <a:r>
              <a:rPr lang="en-MY" dirty="0"/>
              <a:t> yang </a:t>
            </a:r>
            <a:r>
              <a:rPr lang="en-MY" dirty="0" err="1"/>
              <a:t>serius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mana-mana</a:t>
            </a:r>
            <a:r>
              <a:rPr lang="en-MY" dirty="0"/>
              <a:t> orang yang </a:t>
            </a:r>
            <a:r>
              <a:rPr lang="en-MY" dirty="0" err="1"/>
              <a:t>disebabkan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mana-mana</a:t>
            </a:r>
            <a:r>
              <a:rPr lang="en-MY" dirty="0"/>
              <a:t> </a:t>
            </a:r>
            <a:r>
              <a:rPr lang="en-MY" dirty="0" err="1"/>
              <a:t>loji</a:t>
            </a:r>
            <a:r>
              <a:rPr lang="en-MY" dirty="0"/>
              <a:t>, </a:t>
            </a:r>
            <a:r>
              <a:rPr lang="en-MY" dirty="0" err="1"/>
              <a:t>bahan</a:t>
            </a:r>
            <a:r>
              <a:rPr lang="en-MY" dirty="0"/>
              <a:t>, </a:t>
            </a:r>
            <a:r>
              <a:rPr lang="en-MY" dirty="0" err="1"/>
              <a:t>keadaan</a:t>
            </a:r>
            <a:r>
              <a:rPr lang="en-MY" dirty="0"/>
              <a:t>, </a:t>
            </a:r>
            <a:r>
              <a:rPr lang="en-MY" dirty="0" err="1"/>
              <a:t>aktiviti</a:t>
            </a:r>
            <a:r>
              <a:rPr lang="en-MY" dirty="0"/>
              <a:t>, proses, </a:t>
            </a:r>
            <a:r>
              <a:rPr lang="en-MY" dirty="0" err="1"/>
              <a:t>amalan</a:t>
            </a:r>
            <a:r>
              <a:rPr lang="en-MY" dirty="0"/>
              <a:t>, </a:t>
            </a:r>
            <a:r>
              <a:rPr lang="en-MY" dirty="0" err="1"/>
              <a:t>tatacara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bahaya</a:t>
            </a:r>
            <a:r>
              <a:rPr lang="en-MY" dirty="0"/>
              <a:t> </a:t>
            </a:r>
            <a:r>
              <a:rPr lang="en-MY" dirty="0" err="1"/>
              <a:t>tempat</a:t>
            </a:r>
            <a:r>
              <a:rPr lang="en-MY" dirty="0"/>
              <a:t> </a:t>
            </a:r>
            <a:r>
              <a:rPr lang="en-MY" dirty="0" err="1"/>
              <a:t>kerja</a:t>
            </a:r>
            <a:r>
              <a:rPr lang="en-MY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741" y="5848045"/>
            <a:ext cx="1065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Sila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Rujuk</a:t>
            </a:r>
            <a:r>
              <a:rPr lang="en-US" sz="2400" b="1" dirty="0" smtClean="0">
                <a:solidFill>
                  <a:srgbClr val="FF0000"/>
                </a:solidFill>
              </a:rPr>
              <a:t> :  </a:t>
            </a:r>
            <a:r>
              <a:rPr lang="en-MY" sz="2400" b="1" dirty="0" err="1">
                <a:solidFill>
                  <a:srgbClr val="FF0000"/>
                </a:solidFill>
              </a:rPr>
              <a:t>Panduan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err="1">
                <a:solidFill>
                  <a:srgbClr val="FF0000"/>
                </a:solidFill>
              </a:rPr>
              <a:t>Hak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err="1">
                <a:solidFill>
                  <a:srgbClr val="FF0000"/>
                </a:solidFill>
              </a:rPr>
              <a:t>Pekerja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err="1">
                <a:solidFill>
                  <a:srgbClr val="FF0000"/>
                </a:solidFill>
              </a:rPr>
              <a:t>Bagi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err="1">
                <a:solidFill>
                  <a:srgbClr val="FF0000"/>
                </a:solidFill>
              </a:rPr>
              <a:t>Pelaksanaan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err="1">
                <a:solidFill>
                  <a:srgbClr val="FF0000"/>
                </a:solidFill>
              </a:rPr>
              <a:t>Seksyen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</a:rPr>
              <a:t>26A, AKKP 1994, 2024</a:t>
            </a:r>
            <a:endParaRPr lang="en-MY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1" y="1596570"/>
            <a:ext cx="2810434" cy="41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976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DejaVuSans_2t_2</vt:lpstr>
      <vt:lpstr>inherit</vt:lpstr>
      <vt:lpstr>LiberationSans_1__5</vt:lpstr>
      <vt:lpstr>맑은 고딕</vt:lpstr>
      <vt:lpstr>Roboto</vt:lpstr>
      <vt:lpstr>Arial</vt:lpstr>
      <vt:lpstr>Calibri</vt:lpstr>
      <vt:lpstr>times new roman</vt:lpstr>
      <vt:lpstr>Office Theme</vt:lpstr>
      <vt:lpstr>KESELAMATAN DAN KESIHATAN PEKERJAAN (KKP)</vt:lpstr>
      <vt:lpstr>PowerPoint Presentation</vt:lpstr>
      <vt:lpstr> FALSAFAH AKTA KESELAMATAN DAN KESIHATAN PEKERJAAN (AKKP 1994)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KEPERLUAN PEMBERITAHUAN KEMALANGAN, KEJADIAN BERBAHAYA, KERACUNAN PEKERJAAN DAN PENYAKIT PEKERJAAN (NADOPOD) </vt:lpstr>
      <vt:lpstr>PowerPoint Presentation</vt:lpstr>
      <vt:lpstr>APA YANG PERLU DILAKUKAN JIKA BERLAKU KEMALANGAN DI TEMPAT KERJA?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Mohd Arshad Bin Mohd Lokoman</dc:creator>
  <cp:lastModifiedBy>user</cp:lastModifiedBy>
  <cp:revision>71</cp:revision>
  <dcterms:created xsi:type="dcterms:W3CDTF">2019-02-20T06:39:45Z</dcterms:created>
  <dcterms:modified xsi:type="dcterms:W3CDTF">2025-05-13T05:58:18Z</dcterms:modified>
</cp:coreProperties>
</file>